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5"/>
  </p:notesMasterIdLst>
  <p:sldIdLst>
    <p:sldId id="256" r:id="rId2"/>
    <p:sldId id="257" r:id="rId3"/>
    <p:sldId id="259" r:id="rId4"/>
    <p:sldId id="260" r:id="rId5"/>
    <p:sldId id="261" r:id="rId6"/>
    <p:sldId id="262" r:id="rId7"/>
    <p:sldId id="264" r:id="rId8"/>
    <p:sldId id="265" r:id="rId9"/>
    <p:sldId id="263" r:id="rId10"/>
    <p:sldId id="266" r:id="rId11"/>
    <p:sldId id="267" r:id="rId12"/>
    <p:sldId id="268" r:id="rId13"/>
    <p:sldId id="269" r:id="rId14"/>
    <p:sldId id="270" r:id="rId15"/>
    <p:sldId id="271" r:id="rId16"/>
    <p:sldId id="272" r:id="rId17"/>
    <p:sldId id="273" r:id="rId18"/>
    <p:sldId id="274" r:id="rId19"/>
    <p:sldId id="277" r:id="rId20"/>
    <p:sldId id="275" r:id="rId21"/>
    <p:sldId id="278" r:id="rId22"/>
    <p:sldId id="279" r:id="rId23"/>
    <p:sldId id="280" r:id="rId24"/>
    <p:sldId id="281" r:id="rId25"/>
    <p:sldId id="282" r:id="rId26"/>
    <p:sldId id="283" r:id="rId27"/>
    <p:sldId id="284" r:id="rId28"/>
    <p:sldId id="285" r:id="rId29"/>
    <p:sldId id="286" r:id="rId30"/>
    <p:sldId id="287" r:id="rId31"/>
    <p:sldId id="288" r:id="rId32"/>
    <p:sldId id="276" r:id="rId33"/>
    <p:sldId id="25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C3B51-05A5-41F4-8786-C96812548CC1}" type="datetimeFigureOut">
              <a:rPr lang="en-US" smtClean="0"/>
              <a:t>7/20/2018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C9DD0-877C-49FC-BC30-7DAB2DD169A8}" type="slidenum">
              <a:rPr lang="en-US" smtClean="0"/>
              <a:t>‹#›</a:t>
            </a:fld>
            <a:endParaRPr lang="en-US"/>
          </a:p>
        </p:txBody>
      </p:sp>
    </p:spTree>
    <p:extLst>
      <p:ext uri="{BB962C8B-B14F-4D97-AF65-F5344CB8AC3E}">
        <p14:creationId xmlns:p14="http://schemas.microsoft.com/office/powerpoint/2010/main" val="425224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CC9DD0-877C-49FC-BC30-7DAB2DD169A8}" type="slidenum">
              <a:rPr lang="en-US" smtClean="0"/>
              <a:t>4</a:t>
            </a:fld>
            <a:endParaRPr lang="en-US"/>
          </a:p>
        </p:txBody>
      </p:sp>
    </p:spTree>
    <p:extLst>
      <p:ext uri="{BB962C8B-B14F-4D97-AF65-F5344CB8AC3E}">
        <p14:creationId xmlns:p14="http://schemas.microsoft.com/office/powerpoint/2010/main" val="1627272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519085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B2AF41E-D353-4A2E-8980-210B21766E8B}" type="datetimeFigureOut">
              <a:rPr lang="en-US" smtClean="0"/>
              <a:t>7/20/2018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609217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445782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724963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1593434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006178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419339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818313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38518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87330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2AF41E-D353-4A2E-8980-210B21766E8B}"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3625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2AF41E-D353-4A2E-8980-210B21766E8B}" type="datetimeFigureOut">
              <a:rPr lang="en-US" smtClean="0"/>
              <a:t>7/20/2018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898005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2AF41E-D353-4A2E-8980-210B21766E8B}" type="datetimeFigureOut">
              <a:rPr lang="en-US" smtClean="0"/>
              <a:t>7/20/2018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8023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2AF41E-D353-4A2E-8980-210B21766E8B}" type="datetimeFigureOut">
              <a:rPr lang="en-US" smtClean="0"/>
              <a:t>7/20/2018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671285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2AF41E-D353-4A2E-8980-210B21766E8B}" type="datetimeFigureOut">
              <a:rPr lang="en-US" smtClean="0"/>
              <a:t>7/20/2018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C8936B-D102-47D7-8B09-EBB4DAED52FF}" type="slidenum">
              <a:rPr lang="en-US" smtClean="0"/>
              <a:t>‹#›</a:t>
            </a:fld>
            <a:endParaRPr lang="en-US"/>
          </a:p>
        </p:txBody>
      </p:sp>
      <p:pic>
        <p:nvPicPr>
          <p:cNvPr id="5" name="Picture 2" descr="Image result for txglo logo">
            <a:extLst>
              <a:ext uri="{FF2B5EF4-FFF2-40B4-BE49-F238E27FC236}">
                <a16:creationId xmlns:a16="http://schemas.microsoft.com/office/drawing/2014/main" id="{918E0652-28C1-40CA-ABBD-2B33568040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39603" cy="94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66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B2AF41E-D353-4A2E-8980-210B21766E8B}" type="datetimeFigureOut">
              <a:rPr lang="en-US" smtClean="0"/>
              <a:t>7/20/2018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51064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B2AF41E-D353-4A2E-8980-210B21766E8B}" type="datetimeFigureOut">
              <a:rPr lang="en-US" smtClean="0"/>
              <a:t>7/20/2018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183864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2AF41E-D353-4A2E-8980-210B21766E8B}" type="datetimeFigureOut">
              <a:rPr lang="en-US" smtClean="0"/>
              <a:t>7/20/2018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C8936B-D102-47D7-8B09-EBB4DAED52FF}" type="slidenum">
              <a:rPr lang="en-US" smtClean="0"/>
              <a:t>‹#›</a:t>
            </a:fld>
            <a:endParaRPr lang="en-US"/>
          </a:p>
        </p:txBody>
      </p:sp>
    </p:spTree>
    <p:extLst>
      <p:ext uri="{BB962C8B-B14F-4D97-AF65-F5344CB8AC3E}">
        <p14:creationId xmlns:p14="http://schemas.microsoft.com/office/powerpoint/2010/main" val="412350111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video" Target="https://www.youtube.com/embed/GEr3NxsPTOA?rel=0"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te.m.wikipedia.org/wiki/%E0%B0%A6%E0%B0%B8%E0%B1%8D%E0%B0%A4%E0%B1%8D%E0%B0%B0%E0%B0%82:Methane-2D-flat-small.png" TargetMode="External"/><Relationship Id="rId3" Type="http://schemas.openxmlformats.org/officeDocument/2006/relationships/hyperlink" Target="https://pixabay.com/en/baker-cooking-prepare-woman-1296062/" TargetMode="External"/><Relationship Id="rId7" Type="http://schemas.openxmlformats.org/officeDocument/2006/relationships/hyperlink" Target="https://commons.wikimedia.org/wiki/File:Axe_-_Vector_Art.svg" TargetMode="External"/><Relationship Id="rId2" Type="http://schemas.openxmlformats.org/officeDocument/2006/relationships/hyperlink" Target="https://pixabay.com/en/bread-loaf-baker-baked-1084016/" TargetMode="External"/><Relationship Id="rId1" Type="http://schemas.openxmlformats.org/officeDocument/2006/relationships/slideLayout" Target="../slideLayouts/slideLayout7.xml"/><Relationship Id="rId6" Type="http://schemas.openxmlformats.org/officeDocument/2006/relationships/hyperlink" Target="https://commons.wikimedia.org/wiki/File:Mr_Mole.jpg" TargetMode="External"/><Relationship Id="rId5" Type="http://schemas.openxmlformats.org/officeDocument/2006/relationships/hyperlink" Target="https://www.eia.gov/dnav/ng/ng_pri_fut_s1_d.htm" TargetMode="External"/><Relationship Id="rId10" Type="http://schemas.openxmlformats.org/officeDocument/2006/relationships/hyperlink" Target="https://pixnio.com/nature-landscapes/water-dew-drops/wet-nature-rain-dew-water-liquid-condensation-reflection" TargetMode="External"/><Relationship Id="rId4" Type="http://schemas.openxmlformats.org/officeDocument/2006/relationships/hyperlink" Target="https://svgsilh.com/image/29205.html" TargetMode="External"/><Relationship Id="rId9" Type="http://schemas.openxmlformats.org/officeDocument/2006/relationships/hyperlink" Target="https://commons.wikimedia.org/wiki/File:Ethan_Lewis.svg"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e-education.psu.edu/png520/m4_p3.html" TargetMode="External"/><Relationship Id="rId2" Type="http://schemas.openxmlformats.org/officeDocument/2006/relationships/hyperlink" Target="https://commons.wikimedia.org/wiki/File:Alambique_de_destilaci%C3%B3n.jpg" TargetMode="External"/><Relationship Id="rId1" Type="http://schemas.openxmlformats.org/officeDocument/2006/relationships/slideLayout" Target="../slideLayouts/slideLayout7.xml"/><Relationship Id="rId5" Type="http://schemas.openxmlformats.org/officeDocument/2006/relationships/hyperlink" Target="http://dns2.asia.edu.tw/~ysho/YSHO-English/1000%20CE/PDF/AIChE%20J21,%20510.pdf" TargetMode="External"/><Relationship Id="rId4" Type="http://schemas.openxmlformats.org/officeDocument/2006/relationships/hyperlink" Target="https://www.youtube.com/watch?v=GEr3NxsPTO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xglo logo">
            <a:extLst>
              <a:ext uri="{FF2B5EF4-FFF2-40B4-BE49-F238E27FC236}">
                <a16:creationId xmlns:a16="http://schemas.microsoft.com/office/drawing/2014/main" id="{BBB67711-7A7F-425A-9401-8E3E70246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913" y="1185863"/>
            <a:ext cx="4448175" cy="4486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B01E115-ACE4-45BB-82C7-1717A49ED217}"/>
              </a:ext>
            </a:extLst>
          </p:cNvPr>
          <p:cNvSpPr>
            <a:spLocks noGrp="1"/>
          </p:cNvSpPr>
          <p:nvPr>
            <p:ph type="ctrTitle"/>
          </p:nvPr>
        </p:nvSpPr>
        <p:spPr>
          <a:xfrm>
            <a:off x="1" y="136032"/>
            <a:ext cx="12192000" cy="982554"/>
          </a:xfrm>
        </p:spPr>
        <p:txBody>
          <a:bodyPr>
            <a:normAutofit fontScale="90000"/>
          </a:bodyPr>
          <a:lstStyle/>
          <a:p>
            <a:r>
              <a:rPr lang="en-US" dirty="0"/>
              <a:t>Introduction to Oil and Gas Allocation</a:t>
            </a:r>
          </a:p>
        </p:txBody>
      </p:sp>
      <p:sp>
        <p:nvSpPr>
          <p:cNvPr id="7" name="Subtitle 6">
            <a:extLst>
              <a:ext uri="{FF2B5EF4-FFF2-40B4-BE49-F238E27FC236}">
                <a16:creationId xmlns:a16="http://schemas.microsoft.com/office/drawing/2014/main" id="{9AA7CB3F-E694-490F-8099-03BB726DC2CA}"/>
              </a:ext>
            </a:extLst>
          </p:cNvPr>
          <p:cNvSpPr>
            <a:spLocks noGrp="1"/>
          </p:cNvSpPr>
          <p:nvPr>
            <p:ph type="subTitle" idx="1"/>
          </p:nvPr>
        </p:nvSpPr>
        <p:spPr>
          <a:xfrm>
            <a:off x="1524000" y="5832629"/>
            <a:ext cx="9144000" cy="923278"/>
          </a:xfrm>
        </p:spPr>
        <p:txBody>
          <a:bodyPr>
            <a:normAutofit/>
          </a:bodyPr>
          <a:lstStyle/>
          <a:p>
            <a:r>
              <a:rPr lang="en-US" dirty="0"/>
              <a:t>Thomas Manuel Ortiz, Ph.D., P.E.</a:t>
            </a:r>
          </a:p>
          <a:p>
            <a:r>
              <a:rPr lang="en-US" dirty="0"/>
              <a:t>July 31, 2018</a:t>
            </a:r>
          </a:p>
        </p:txBody>
      </p:sp>
    </p:spTree>
    <p:extLst>
      <p:ext uri="{BB962C8B-B14F-4D97-AF65-F5344CB8AC3E}">
        <p14:creationId xmlns:p14="http://schemas.microsoft.com/office/powerpoint/2010/main" val="2807759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C5CFC-C1E0-45B4-89A7-6FC786F29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816" y="10086"/>
            <a:ext cx="5502400" cy="6841936"/>
          </a:xfrm>
          <a:prstGeom prst="rect">
            <a:avLst/>
          </a:prstGeom>
        </p:spPr>
      </p:pic>
      <p:sp>
        <p:nvSpPr>
          <p:cNvPr id="4" name="TextBox 3">
            <a:extLst>
              <a:ext uri="{FF2B5EF4-FFF2-40B4-BE49-F238E27FC236}">
                <a16:creationId xmlns:a16="http://schemas.microsoft.com/office/drawing/2014/main" id="{06E8C9C8-F0FF-4E0F-A34D-551C46B93334}"/>
              </a:ext>
            </a:extLst>
          </p:cNvPr>
          <p:cNvSpPr txBox="1"/>
          <p:nvPr/>
        </p:nvSpPr>
        <p:spPr>
          <a:xfrm>
            <a:off x="1543380" y="161012"/>
            <a:ext cx="4298127" cy="1200329"/>
          </a:xfrm>
          <a:prstGeom prst="rect">
            <a:avLst/>
          </a:prstGeom>
          <a:noFill/>
        </p:spPr>
        <p:txBody>
          <a:bodyPr wrap="square" rtlCol="0">
            <a:spAutoFit/>
          </a:bodyPr>
          <a:lstStyle/>
          <a:p>
            <a:r>
              <a:rPr lang="en-US" sz="3600" dirty="0"/>
              <a:t>Begin by Assembling Necessary Input Data</a:t>
            </a:r>
          </a:p>
        </p:txBody>
      </p:sp>
      <p:sp>
        <p:nvSpPr>
          <p:cNvPr id="5" name="TextBox 4">
            <a:extLst>
              <a:ext uri="{FF2B5EF4-FFF2-40B4-BE49-F238E27FC236}">
                <a16:creationId xmlns:a16="http://schemas.microsoft.com/office/drawing/2014/main" id="{25721843-0FCF-41D4-88E2-A3E071A29F85}"/>
              </a:ext>
            </a:extLst>
          </p:cNvPr>
          <p:cNvSpPr txBox="1"/>
          <p:nvPr/>
        </p:nvSpPr>
        <p:spPr>
          <a:xfrm>
            <a:off x="2926621" y="6169891"/>
            <a:ext cx="3093989" cy="461665"/>
          </a:xfrm>
          <a:prstGeom prst="rect">
            <a:avLst/>
          </a:prstGeom>
          <a:noFill/>
        </p:spPr>
        <p:txBody>
          <a:bodyPr wrap="none" rtlCol="0">
            <a:spAutoFit/>
          </a:bodyPr>
          <a:lstStyle/>
          <a:p>
            <a:r>
              <a:rPr lang="en-US" sz="2400" dirty="0"/>
              <a:t>Per GPA Standard 2216</a:t>
            </a:r>
          </a:p>
        </p:txBody>
      </p:sp>
      <p:sp>
        <p:nvSpPr>
          <p:cNvPr id="6" name="TextBox 5">
            <a:extLst>
              <a:ext uri="{FF2B5EF4-FFF2-40B4-BE49-F238E27FC236}">
                <a16:creationId xmlns:a16="http://schemas.microsoft.com/office/drawing/2014/main" id="{7DF04F56-382D-4A5E-9982-C119D59724EA}"/>
              </a:ext>
            </a:extLst>
          </p:cNvPr>
          <p:cNvSpPr txBox="1"/>
          <p:nvPr/>
        </p:nvSpPr>
        <p:spPr>
          <a:xfrm>
            <a:off x="2163144" y="3765616"/>
            <a:ext cx="3844707" cy="461665"/>
          </a:xfrm>
          <a:prstGeom prst="rect">
            <a:avLst/>
          </a:prstGeom>
          <a:noFill/>
        </p:spPr>
        <p:txBody>
          <a:bodyPr wrap="none" rtlCol="0">
            <a:spAutoFit/>
          </a:bodyPr>
          <a:lstStyle/>
          <a:p>
            <a:r>
              <a:rPr lang="en-US" sz="2400" dirty="0"/>
              <a:t>From gas sample lab reports</a:t>
            </a:r>
          </a:p>
        </p:txBody>
      </p:sp>
      <p:sp>
        <p:nvSpPr>
          <p:cNvPr id="7" name="Oval 6">
            <a:extLst>
              <a:ext uri="{FF2B5EF4-FFF2-40B4-BE49-F238E27FC236}">
                <a16:creationId xmlns:a16="http://schemas.microsoft.com/office/drawing/2014/main" id="{C83FDD7D-2C67-4981-A23A-E6046D84D967}"/>
              </a:ext>
            </a:extLst>
          </p:cNvPr>
          <p:cNvSpPr/>
          <p:nvPr/>
        </p:nvSpPr>
        <p:spPr>
          <a:xfrm>
            <a:off x="9294920" y="10086"/>
            <a:ext cx="1349406" cy="54920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536417-57E9-4938-995C-DFE30E0CE60B}"/>
              </a:ext>
            </a:extLst>
          </p:cNvPr>
          <p:cNvSpPr txBox="1"/>
          <p:nvPr/>
        </p:nvSpPr>
        <p:spPr>
          <a:xfrm>
            <a:off x="10757924" y="53856"/>
            <a:ext cx="1015791" cy="461665"/>
          </a:xfrm>
          <a:prstGeom prst="rect">
            <a:avLst/>
          </a:prstGeom>
          <a:noFill/>
        </p:spPr>
        <p:txBody>
          <a:bodyPr wrap="none" rtlCol="0">
            <a:spAutoFit/>
          </a:bodyPr>
          <a:lstStyle/>
          <a:p>
            <a:r>
              <a:rPr lang="en-US" sz="2400" dirty="0"/>
              <a:t>Verify!</a:t>
            </a:r>
          </a:p>
        </p:txBody>
      </p:sp>
      <p:sp>
        <p:nvSpPr>
          <p:cNvPr id="9" name="TextBox 8">
            <a:extLst>
              <a:ext uri="{FF2B5EF4-FFF2-40B4-BE49-F238E27FC236}">
                <a16:creationId xmlns:a16="http://schemas.microsoft.com/office/drawing/2014/main" id="{4A3323B7-0CDF-40E5-AB1F-699F73F608C5}"/>
              </a:ext>
            </a:extLst>
          </p:cNvPr>
          <p:cNvSpPr txBox="1"/>
          <p:nvPr/>
        </p:nvSpPr>
        <p:spPr>
          <a:xfrm>
            <a:off x="2670651" y="1671967"/>
            <a:ext cx="3381439" cy="461665"/>
          </a:xfrm>
          <a:prstGeom prst="rect">
            <a:avLst/>
          </a:prstGeom>
          <a:noFill/>
        </p:spPr>
        <p:txBody>
          <a:bodyPr wrap="none" rtlCol="0">
            <a:spAutoFit/>
          </a:bodyPr>
          <a:lstStyle/>
          <a:p>
            <a:r>
              <a:rPr lang="en-US" sz="2400" dirty="0"/>
              <a:t>From production reports</a:t>
            </a:r>
          </a:p>
        </p:txBody>
      </p:sp>
    </p:spTree>
    <p:extLst>
      <p:ext uri="{BB962C8B-B14F-4D97-AF65-F5344CB8AC3E}">
        <p14:creationId xmlns:p14="http://schemas.microsoft.com/office/powerpoint/2010/main" val="300038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C8CD1-1699-40F0-A90C-5450A360619C}"/>
              </a:ext>
            </a:extLst>
          </p:cNvPr>
          <p:cNvSpPr txBox="1"/>
          <p:nvPr/>
        </p:nvSpPr>
        <p:spPr>
          <a:xfrm>
            <a:off x="1543381" y="161012"/>
            <a:ext cx="5079361" cy="646331"/>
          </a:xfrm>
          <a:prstGeom prst="rect">
            <a:avLst/>
          </a:prstGeom>
          <a:noFill/>
        </p:spPr>
        <p:txBody>
          <a:bodyPr wrap="square" rtlCol="0">
            <a:spAutoFit/>
          </a:bodyPr>
          <a:lstStyle/>
          <a:p>
            <a:r>
              <a:rPr lang="en-US" sz="3600" dirty="0"/>
              <a:t>Oil is Allocated by Volume</a:t>
            </a:r>
          </a:p>
        </p:txBody>
      </p:sp>
      <p:sp>
        <p:nvSpPr>
          <p:cNvPr id="3" name="TextBox 2">
            <a:extLst>
              <a:ext uri="{FF2B5EF4-FFF2-40B4-BE49-F238E27FC236}">
                <a16:creationId xmlns:a16="http://schemas.microsoft.com/office/drawing/2014/main" id="{E4561CCD-D189-45BE-B0A8-D7526061DCB5}"/>
              </a:ext>
            </a:extLst>
          </p:cNvPr>
          <p:cNvSpPr txBox="1"/>
          <p:nvPr/>
        </p:nvSpPr>
        <p:spPr>
          <a:xfrm>
            <a:off x="1543381" y="881578"/>
            <a:ext cx="6047027" cy="1569660"/>
          </a:xfrm>
          <a:prstGeom prst="rect">
            <a:avLst/>
          </a:prstGeom>
          <a:noFill/>
        </p:spPr>
        <p:txBody>
          <a:bodyPr wrap="square" rtlCol="0">
            <a:spAutoFit/>
          </a:bodyPr>
          <a:lstStyle/>
          <a:p>
            <a:r>
              <a:rPr lang="en-US" sz="2400" dirty="0"/>
              <a:t>Why not by mass?  Actually, we </a:t>
            </a:r>
            <a:r>
              <a:rPr lang="en-US" sz="2400" i="1" dirty="0"/>
              <a:t>are</a:t>
            </a:r>
            <a:r>
              <a:rPr lang="en-US" sz="2400" dirty="0"/>
              <a:t> allocating oil by mass, under the assumption that, as a liquid, oil is incompressible—meaning that its density does not change much with pressure.</a:t>
            </a:r>
          </a:p>
        </p:txBody>
      </p:sp>
      <p:graphicFrame>
        <p:nvGraphicFramePr>
          <p:cNvPr id="5" name="Table 4">
            <a:extLst>
              <a:ext uri="{FF2B5EF4-FFF2-40B4-BE49-F238E27FC236}">
                <a16:creationId xmlns:a16="http://schemas.microsoft.com/office/drawing/2014/main" id="{0D7AAB15-0590-4148-AE57-B9FCBB090A93}"/>
              </a:ext>
            </a:extLst>
          </p:cNvPr>
          <p:cNvGraphicFramePr>
            <a:graphicFrameLocks noGrp="1"/>
          </p:cNvGraphicFramePr>
          <p:nvPr>
            <p:extLst>
              <p:ext uri="{D42A27DB-BD31-4B8C-83A1-F6EECF244321}">
                <p14:modId xmlns:p14="http://schemas.microsoft.com/office/powerpoint/2010/main" val="2799600137"/>
              </p:ext>
            </p:extLst>
          </p:nvPr>
        </p:nvGraphicFramePr>
        <p:xfrm>
          <a:off x="186431" y="3169903"/>
          <a:ext cx="11833942" cy="2433320"/>
        </p:xfrm>
        <a:graphic>
          <a:graphicData uri="http://schemas.openxmlformats.org/drawingml/2006/table">
            <a:tbl>
              <a:tblPr firstRow="1" bandRow="1">
                <a:tableStyleId>{5C22544A-7EE6-4342-B048-85BDC9FD1C3A}</a:tableStyleId>
              </a:tblPr>
              <a:tblGrid>
                <a:gridCol w="754602">
                  <a:extLst>
                    <a:ext uri="{9D8B030D-6E8A-4147-A177-3AD203B41FA5}">
                      <a16:colId xmlns:a16="http://schemas.microsoft.com/office/drawing/2014/main" val="337713930"/>
                    </a:ext>
                  </a:extLst>
                </a:gridCol>
                <a:gridCol w="1091953">
                  <a:extLst>
                    <a:ext uri="{9D8B030D-6E8A-4147-A177-3AD203B41FA5}">
                      <a16:colId xmlns:a16="http://schemas.microsoft.com/office/drawing/2014/main" val="3548564142"/>
                    </a:ext>
                  </a:extLst>
                </a:gridCol>
                <a:gridCol w="1189608">
                  <a:extLst>
                    <a:ext uri="{9D8B030D-6E8A-4147-A177-3AD203B41FA5}">
                      <a16:colId xmlns:a16="http://schemas.microsoft.com/office/drawing/2014/main" val="3188532992"/>
                    </a:ext>
                  </a:extLst>
                </a:gridCol>
                <a:gridCol w="1145220">
                  <a:extLst>
                    <a:ext uri="{9D8B030D-6E8A-4147-A177-3AD203B41FA5}">
                      <a16:colId xmlns:a16="http://schemas.microsoft.com/office/drawing/2014/main" val="1682412850"/>
                    </a:ext>
                  </a:extLst>
                </a:gridCol>
                <a:gridCol w="1029809">
                  <a:extLst>
                    <a:ext uri="{9D8B030D-6E8A-4147-A177-3AD203B41FA5}">
                      <a16:colId xmlns:a16="http://schemas.microsoft.com/office/drawing/2014/main" val="1363175460"/>
                    </a:ext>
                  </a:extLst>
                </a:gridCol>
                <a:gridCol w="1091954">
                  <a:extLst>
                    <a:ext uri="{9D8B030D-6E8A-4147-A177-3AD203B41FA5}">
                      <a16:colId xmlns:a16="http://schemas.microsoft.com/office/drawing/2014/main" val="3533978441"/>
                    </a:ext>
                  </a:extLst>
                </a:gridCol>
                <a:gridCol w="1091953">
                  <a:extLst>
                    <a:ext uri="{9D8B030D-6E8A-4147-A177-3AD203B41FA5}">
                      <a16:colId xmlns:a16="http://schemas.microsoft.com/office/drawing/2014/main" val="3488006200"/>
                    </a:ext>
                  </a:extLst>
                </a:gridCol>
                <a:gridCol w="1211404">
                  <a:extLst>
                    <a:ext uri="{9D8B030D-6E8A-4147-A177-3AD203B41FA5}">
                      <a16:colId xmlns:a16="http://schemas.microsoft.com/office/drawing/2014/main" val="106767214"/>
                    </a:ext>
                  </a:extLst>
                </a:gridCol>
                <a:gridCol w="1075813">
                  <a:extLst>
                    <a:ext uri="{9D8B030D-6E8A-4147-A177-3AD203B41FA5}">
                      <a16:colId xmlns:a16="http://schemas.microsoft.com/office/drawing/2014/main" val="1992578422"/>
                    </a:ext>
                  </a:extLst>
                </a:gridCol>
                <a:gridCol w="1075813">
                  <a:extLst>
                    <a:ext uri="{9D8B030D-6E8A-4147-A177-3AD203B41FA5}">
                      <a16:colId xmlns:a16="http://schemas.microsoft.com/office/drawing/2014/main" val="2522295916"/>
                    </a:ext>
                  </a:extLst>
                </a:gridCol>
                <a:gridCol w="1075813">
                  <a:extLst>
                    <a:ext uri="{9D8B030D-6E8A-4147-A177-3AD203B41FA5}">
                      <a16:colId xmlns:a16="http://schemas.microsoft.com/office/drawing/2014/main" val="2202375622"/>
                    </a:ext>
                  </a:extLst>
                </a:gridCol>
              </a:tblGrid>
              <a:tr h="370840">
                <a:tc>
                  <a:txBody>
                    <a:bodyPr/>
                    <a:lstStyle/>
                    <a:p>
                      <a:pPr algn="ctr"/>
                      <a:endParaRPr lang="en-US" sz="1600" dirty="0"/>
                    </a:p>
                  </a:txBody>
                  <a:tcPr anchor="ctr"/>
                </a:tc>
                <a:tc gridSpan="5">
                  <a:txBody>
                    <a:bodyPr/>
                    <a:lstStyle/>
                    <a:p>
                      <a:pPr algn="ctr"/>
                      <a:r>
                        <a:rPr lang="en-US" sz="1600" dirty="0"/>
                        <a:t>State Winner </a:t>
                      </a:r>
                      <a:r>
                        <a:rPr lang="en-US" sz="1600" dirty="0" err="1"/>
                        <a:t>Winner</a:t>
                      </a:r>
                      <a:endParaRPr lang="en-US" sz="1600" dirty="0"/>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5">
                  <a:txBody>
                    <a:bodyPr/>
                    <a:lstStyle/>
                    <a:p>
                      <a:pPr algn="ctr"/>
                      <a:r>
                        <a:rPr lang="en-US" sz="1600" dirty="0"/>
                        <a:t>State Chicken Dinner</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12149830"/>
                  </a:ext>
                </a:extLst>
              </a:tr>
              <a:tr h="370840">
                <a:tc>
                  <a:txBody>
                    <a:bodyPr/>
                    <a:lstStyle/>
                    <a:p>
                      <a:pPr algn="ctr"/>
                      <a:r>
                        <a:rPr lang="en-US" sz="1600" dirty="0"/>
                        <a:t>Sales</a:t>
                      </a:r>
                    </a:p>
                  </a:txBody>
                  <a:tcPr anchor="ctr"/>
                </a:tc>
                <a:tc>
                  <a:txBody>
                    <a:bodyPr/>
                    <a:lstStyle/>
                    <a:p>
                      <a:pPr algn="ctr"/>
                      <a:r>
                        <a:rPr lang="en-US" sz="1600" dirty="0"/>
                        <a:t>Beginning Inventory</a:t>
                      </a:r>
                    </a:p>
                  </a:txBody>
                  <a:tcPr anchor="ctr"/>
                </a:tc>
                <a:tc>
                  <a:txBody>
                    <a:bodyPr/>
                    <a:lstStyle/>
                    <a:p>
                      <a:pPr algn="ctr"/>
                      <a:r>
                        <a:rPr lang="en-US" sz="1600" dirty="0"/>
                        <a:t>Gross Production</a:t>
                      </a:r>
                    </a:p>
                  </a:txBody>
                  <a:tcPr anchor="ctr"/>
                </a:tc>
                <a:tc>
                  <a:txBody>
                    <a:bodyPr/>
                    <a:lstStyle/>
                    <a:p>
                      <a:pPr algn="ctr"/>
                      <a:r>
                        <a:rPr lang="en-US" sz="1600" dirty="0"/>
                        <a:t>Allocation Factor</a:t>
                      </a:r>
                    </a:p>
                  </a:txBody>
                  <a:tcPr anchor="ctr"/>
                </a:tc>
                <a:tc>
                  <a:txBody>
                    <a:bodyPr/>
                    <a:lstStyle/>
                    <a:p>
                      <a:pPr algn="ctr"/>
                      <a:r>
                        <a:rPr lang="en-US" sz="1600" dirty="0"/>
                        <a:t>Allocated Volume</a:t>
                      </a:r>
                    </a:p>
                  </a:txBody>
                  <a:tcPr anchor="ctr"/>
                </a:tc>
                <a:tc>
                  <a:txBody>
                    <a:bodyPr/>
                    <a:lstStyle/>
                    <a:p>
                      <a:pPr algn="ctr"/>
                      <a:r>
                        <a:rPr lang="en-US" sz="1600" dirty="0"/>
                        <a:t>Ending Inventory</a:t>
                      </a:r>
                    </a:p>
                  </a:txBody>
                  <a:tcPr anchor="ctr"/>
                </a:tc>
                <a:tc>
                  <a:txBody>
                    <a:bodyPr/>
                    <a:lstStyle/>
                    <a:p>
                      <a:pPr algn="ctr"/>
                      <a:r>
                        <a:rPr lang="en-US" sz="1600" dirty="0"/>
                        <a:t>Beginning Inventory</a:t>
                      </a:r>
                    </a:p>
                  </a:txBody>
                  <a:tcPr anchor="ctr"/>
                </a:tc>
                <a:tc>
                  <a:txBody>
                    <a:bodyPr/>
                    <a:lstStyle/>
                    <a:p>
                      <a:pPr algn="ctr"/>
                      <a:r>
                        <a:rPr lang="en-US" sz="1600" dirty="0"/>
                        <a:t>Gross Production</a:t>
                      </a:r>
                    </a:p>
                  </a:txBody>
                  <a:tcPr anchor="ctr"/>
                </a:tc>
                <a:tc>
                  <a:txBody>
                    <a:bodyPr/>
                    <a:lstStyle/>
                    <a:p>
                      <a:pPr algn="ctr"/>
                      <a:r>
                        <a:rPr lang="en-US" sz="1600" dirty="0"/>
                        <a:t>Allocation Factor</a:t>
                      </a:r>
                    </a:p>
                  </a:txBody>
                  <a:tcPr anchor="ctr"/>
                </a:tc>
                <a:tc>
                  <a:txBody>
                    <a:bodyPr/>
                    <a:lstStyle/>
                    <a:p>
                      <a:pPr algn="ctr"/>
                      <a:r>
                        <a:rPr lang="en-US" sz="1600" dirty="0"/>
                        <a:t>Allocated Volume</a:t>
                      </a:r>
                    </a:p>
                  </a:txBody>
                  <a:tcPr anchor="ctr"/>
                </a:tc>
                <a:tc>
                  <a:txBody>
                    <a:bodyPr/>
                    <a:lstStyle/>
                    <a:p>
                      <a:pPr algn="ctr"/>
                      <a:r>
                        <a:rPr lang="en-US" sz="1600" dirty="0"/>
                        <a:t>Ending Inventory</a:t>
                      </a:r>
                    </a:p>
                  </a:txBody>
                  <a:tcPr anchor="ctr"/>
                </a:tc>
                <a:extLst>
                  <a:ext uri="{0D108BD9-81ED-4DB2-BD59-A6C34878D82A}">
                    <a16:rowId xmlns:a16="http://schemas.microsoft.com/office/drawing/2014/main" val="2828500522"/>
                  </a:ext>
                </a:extLst>
              </a:tr>
              <a:tr h="370840">
                <a:tc>
                  <a:txBody>
                    <a:bodyPr/>
                    <a:lstStyle/>
                    <a:p>
                      <a:pPr algn="ctr"/>
                      <a:r>
                        <a:rPr lang="en-US" sz="1600" dirty="0"/>
                        <a:t>1000</a:t>
                      </a:r>
                    </a:p>
                  </a:txBody>
                  <a:tcPr anchor="ctr"/>
                </a:tc>
                <a:tc>
                  <a:txBody>
                    <a:bodyPr/>
                    <a:lstStyle/>
                    <a:p>
                      <a:pPr algn="ctr"/>
                      <a:r>
                        <a:rPr lang="en-US" sz="1600" dirty="0"/>
                        <a:t>0</a:t>
                      </a:r>
                    </a:p>
                  </a:txBody>
                  <a:tcPr anchor="ctr"/>
                </a:tc>
                <a:tc>
                  <a:txBody>
                    <a:bodyPr/>
                    <a:lstStyle/>
                    <a:p>
                      <a:pPr algn="ctr"/>
                      <a:r>
                        <a:rPr lang="en-US" sz="1600" dirty="0"/>
                        <a:t>1250</a:t>
                      </a:r>
                    </a:p>
                  </a:txBody>
                  <a:tcPr anchor="ctr"/>
                </a:tc>
                <a:tc>
                  <a:txBody>
                    <a:bodyPr/>
                    <a:lstStyle/>
                    <a:p>
                      <a:pPr algn="ctr"/>
                      <a:r>
                        <a:rPr lang="en-US" sz="1600" dirty="0"/>
                        <a:t>0.4167</a:t>
                      </a:r>
                    </a:p>
                  </a:txBody>
                  <a:tcPr anchor="ctr"/>
                </a:tc>
                <a:tc>
                  <a:txBody>
                    <a:bodyPr/>
                    <a:lstStyle/>
                    <a:p>
                      <a:pPr algn="ctr"/>
                      <a:r>
                        <a:rPr lang="en-US" sz="1600" dirty="0"/>
                        <a:t>416.6667</a:t>
                      </a:r>
                    </a:p>
                  </a:txBody>
                  <a:tcPr anchor="ctr"/>
                </a:tc>
                <a:tc>
                  <a:txBody>
                    <a:bodyPr/>
                    <a:lstStyle/>
                    <a:p>
                      <a:pPr algn="ctr"/>
                      <a:r>
                        <a:rPr lang="en-US" sz="1600" dirty="0"/>
                        <a:t>833.3333</a:t>
                      </a:r>
                    </a:p>
                  </a:txBody>
                  <a:tcPr anchor="ctr"/>
                </a:tc>
                <a:tc>
                  <a:txBody>
                    <a:bodyPr/>
                    <a:lstStyle/>
                    <a:p>
                      <a:pPr algn="ctr"/>
                      <a:r>
                        <a:rPr lang="en-US" sz="1600" dirty="0"/>
                        <a:t>0</a:t>
                      </a:r>
                    </a:p>
                  </a:txBody>
                  <a:tcPr anchor="ctr"/>
                </a:tc>
                <a:tc>
                  <a:txBody>
                    <a:bodyPr/>
                    <a:lstStyle/>
                    <a:p>
                      <a:pPr algn="ctr"/>
                      <a:r>
                        <a:rPr lang="en-US" sz="1600" dirty="0"/>
                        <a:t>1750</a:t>
                      </a:r>
                    </a:p>
                  </a:txBody>
                  <a:tcPr anchor="ctr"/>
                </a:tc>
                <a:tc>
                  <a:txBody>
                    <a:bodyPr/>
                    <a:lstStyle/>
                    <a:p>
                      <a:pPr algn="ctr"/>
                      <a:r>
                        <a:rPr lang="en-US" sz="1600" dirty="0"/>
                        <a:t>0.5833</a:t>
                      </a:r>
                    </a:p>
                  </a:txBody>
                  <a:tcPr anchor="ctr"/>
                </a:tc>
                <a:tc>
                  <a:txBody>
                    <a:bodyPr/>
                    <a:lstStyle/>
                    <a:p>
                      <a:pPr algn="ctr"/>
                      <a:r>
                        <a:rPr lang="en-US" sz="1600" dirty="0"/>
                        <a:t>583.3333</a:t>
                      </a:r>
                    </a:p>
                  </a:txBody>
                  <a:tcPr anchor="ctr"/>
                </a:tc>
                <a:tc>
                  <a:txBody>
                    <a:bodyPr/>
                    <a:lstStyle/>
                    <a:p>
                      <a:pPr algn="ctr"/>
                      <a:r>
                        <a:rPr lang="en-US" sz="1600" dirty="0"/>
                        <a:t>1166.6667</a:t>
                      </a:r>
                    </a:p>
                  </a:txBody>
                  <a:tcPr anchor="ctr"/>
                </a:tc>
                <a:extLst>
                  <a:ext uri="{0D108BD9-81ED-4DB2-BD59-A6C34878D82A}">
                    <a16:rowId xmlns:a16="http://schemas.microsoft.com/office/drawing/2014/main" val="183923560"/>
                  </a:ext>
                </a:extLst>
              </a:tr>
              <a:tr h="370840">
                <a:tc>
                  <a:txBody>
                    <a:bodyPr/>
                    <a:lstStyle/>
                    <a:p>
                      <a:pPr algn="ctr"/>
                      <a:r>
                        <a:rPr lang="en-US" sz="1600" dirty="0"/>
                        <a:t>0</a:t>
                      </a:r>
                    </a:p>
                  </a:txBody>
                  <a:tcPr anchor="ctr"/>
                </a:tc>
                <a:tc>
                  <a:txBody>
                    <a:bodyPr/>
                    <a:lstStyle/>
                    <a:p>
                      <a:pPr algn="ctr"/>
                      <a:r>
                        <a:rPr lang="en-US" sz="1600" dirty="0"/>
                        <a:t>833.3333</a:t>
                      </a:r>
                    </a:p>
                  </a:txBody>
                  <a:tcPr anchor="ctr"/>
                </a:tc>
                <a:tc>
                  <a:txBody>
                    <a:bodyPr/>
                    <a:lstStyle/>
                    <a:p>
                      <a:pPr algn="ctr"/>
                      <a:r>
                        <a:rPr lang="en-US" sz="1600" dirty="0"/>
                        <a:t>1110</a:t>
                      </a:r>
                    </a:p>
                  </a:txBody>
                  <a:tcPr anchor="ctr"/>
                </a:tc>
                <a:tc>
                  <a:txBody>
                    <a:bodyPr/>
                    <a:lstStyle/>
                    <a:p>
                      <a:pPr algn="ctr"/>
                      <a:r>
                        <a:rPr lang="en-US" sz="1600" dirty="0"/>
                        <a:t>0.4091</a:t>
                      </a:r>
                    </a:p>
                  </a:txBody>
                  <a:tcPr anchor="ctr"/>
                </a:tc>
                <a:tc>
                  <a:txBody>
                    <a:bodyPr/>
                    <a:lstStyle/>
                    <a:p>
                      <a:pPr algn="ctr"/>
                      <a:r>
                        <a:rPr lang="en-US" sz="1600" dirty="0"/>
                        <a:t>0</a:t>
                      </a:r>
                    </a:p>
                  </a:txBody>
                  <a:tcPr anchor="ctr"/>
                </a:tc>
                <a:tc>
                  <a:txBody>
                    <a:bodyPr/>
                    <a:lstStyle/>
                    <a:p>
                      <a:pPr algn="ctr"/>
                      <a:r>
                        <a:rPr lang="en-US" sz="1600" dirty="0"/>
                        <a:t>1943.3333</a:t>
                      </a:r>
                    </a:p>
                  </a:txBody>
                  <a:tcPr anchor="ctr"/>
                </a:tc>
                <a:tc>
                  <a:txBody>
                    <a:bodyPr/>
                    <a:lstStyle/>
                    <a:p>
                      <a:pPr algn="ctr"/>
                      <a:r>
                        <a:rPr lang="en-US" sz="1600" dirty="0"/>
                        <a:t>1166.6667</a:t>
                      </a:r>
                    </a:p>
                  </a:txBody>
                  <a:tcPr anchor="ctr"/>
                </a:tc>
                <a:tc>
                  <a:txBody>
                    <a:bodyPr/>
                    <a:lstStyle/>
                    <a:p>
                      <a:pPr algn="ctr"/>
                      <a:r>
                        <a:rPr lang="en-US" sz="1600" dirty="0"/>
                        <a:t>1640</a:t>
                      </a:r>
                    </a:p>
                  </a:txBody>
                  <a:tcPr anchor="ctr"/>
                </a:tc>
                <a:tc>
                  <a:txBody>
                    <a:bodyPr/>
                    <a:lstStyle/>
                    <a:p>
                      <a:pPr algn="ctr"/>
                      <a:r>
                        <a:rPr lang="en-US" sz="1600" dirty="0"/>
                        <a:t>0.5909</a:t>
                      </a:r>
                    </a:p>
                  </a:txBody>
                  <a:tcPr anchor="ctr"/>
                </a:tc>
                <a:tc>
                  <a:txBody>
                    <a:bodyPr/>
                    <a:lstStyle/>
                    <a:p>
                      <a:pPr algn="ctr"/>
                      <a:r>
                        <a:rPr lang="en-US" sz="1600" dirty="0"/>
                        <a:t>0</a:t>
                      </a:r>
                    </a:p>
                  </a:txBody>
                  <a:tcPr anchor="ctr"/>
                </a:tc>
                <a:tc>
                  <a:txBody>
                    <a:bodyPr/>
                    <a:lstStyle/>
                    <a:p>
                      <a:pPr algn="ctr"/>
                      <a:r>
                        <a:rPr lang="en-US" sz="1600" dirty="0"/>
                        <a:t>2806.6667</a:t>
                      </a:r>
                    </a:p>
                  </a:txBody>
                  <a:tcPr anchor="ctr"/>
                </a:tc>
                <a:extLst>
                  <a:ext uri="{0D108BD9-81ED-4DB2-BD59-A6C34878D82A}">
                    <a16:rowId xmlns:a16="http://schemas.microsoft.com/office/drawing/2014/main" val="3413105553"/>
                  </a:ext>
                </a:extLst>
              </a:tr>
              <a:tr h="370840">
                <a:tc>
                  <a:txBody>
                    <a:bodyPr/>
                    <a:lstStyle/>
                    <a:p>
                      <a:pPr algn="ctr"/>
                      <a:r>
                        <a:rPr lang="en-US" sz="1600" dirty="0"/>
                        <a:t>1800</a:t>
                      </a:r>
                    </a:p>
                  </a:txBody>
                  <a:tcPr anchor="ctr"/>
                </a:tc>
                <a:tc>
                  <a:txBody>
                    <a:bodyPr/>
                    <a:lstStyle/>
                    <a:p>
                      <a:pPr algn="ctr"/>
                      <a:r>
                        <a:rPr lang="en-US" sz="1600" dirty="0"/>
                        <a:t>1943.3333</a:t>
                      </a:r>
                    </a:p>
                  </a:txBody>
                  <a:tcPr anchor="ctr"/>
                </a:tc>
                <a:tc>
                  <a:txBody>
                    <a:bodyPr/>
                    <a:lstStyle/>
                    <a:p>
                      <a:pPr algn="ctr"/>
                      <a:r>
                        <a:rPr lang="en-US" sz="1600" dirty="0"/>
                        <a:t>0</a:t>
                      </a:r>
                    </a:p>
                  </a:txBody>
                  <a:tcPr anchor="ctr"/>
                </a:tc>
                <a:tc>
                  <a:txBody>
                    <a:bodyPr/>
                    <a:lstStyle/>
                    <a:p>
                      <a:pPr algn="ctr"/>
                      <a:r>
                        <a:rPr lang="en-US" sz="1600" dirty="0"/>
                        <a:t>0.3060</a:t>
                      </a:r>
                    </a:p>
                  </a:txBody>
                  <a:tcPr anchor="ctr"/>
                </a:tc>
                <a:tc>
                  <a:txBody>
                    <a:bodyPr/>
                    <a:lstStyle/>
                    <a:p>
                      <a:pPr algn="ctr"/>
                      <a:r>
                        <a:rPr lang="en-US" sz="1600" dirty="0"/>
                        <a:t>550.8661</a:t>
                      </a:r>
                    </a:p>
                  </a:txBody>
                  <a:tcPr anchor="ctr"/>
                </a:tc>
                <a:tc>
                  <a:txBody>
                    <a:bodyPr/>
                    <a:lstStyle/>
                    <a:p>
                      <a:pPr algn="ctr"/>
                      <a:r>
                        <a:rPr lang="en-US" sz="1600" dirty="0"/>
                        <a:t>1392.4672</a:t>
                      </a:r>
                    </a:p>
                  </a:txBody>
                  <a:tcPr anchor="ctr"/>
                </a:tc>
                <a:tc>
                  <a:txBody>
                    <a:bodyPr/>
                    <a:lstStyle/>
                    <a:p>
                      <a:pPr algn="ctr"/>
                      <a:r>
                        <a:rPr lang="en-US" sz="1600" dirty="0"/>
                        <a:t>2806.6667</a:t>
                      </a:r>
                    </a:p>
                  </a:txBody>
                  <a:tcPr anchor="ctr"/>
                </a:tc>
                <a:tc>
                  <a:txBody>
                    <a:bodyPr/>
                    <a:lstStyle/>
                    <a:p>
                      <a:pPr algn="ctr"/>
                      <a:r>
                        <a:rPr lang="en-US" sz="1600" dirty="0"/>
                        <a:t>1600</a:t>
                      </a:r>
                    </a:p>
                  </a:txBody>
                  <a:tcPr anchor="ctr"/>
                </a:tc>
                <a:tc>
                  <a:txBody>
                    <a:bodyPr/>
                    <a:lstStyle/>
                    <a:p>
                      <a:pPr algn="ctr"/>
                      <a:r>
                        <a:rPr lang="en-US" sz="1600" dirty="0"/>
                        <a:t>0.6940</a:t>
                      </a:r>
                    </a:p>
                  </a:txBody>
                  <a:tcPr anchor="ctr"/>
                </a:tc>
                <a:tc>
                  <a:txBody>
                    <a:bodyPr/>
                    <a:lstStyle/>
                    <a:p>
                      <a:pPr algn="ctr"/>
                      <a:r>
                        <a:rPr lang="en-US" sz="1600" dirty="0"/>
                        <a:t>1249.1340</a:t>
                      </a:r>
                    </a:p>
                  </a:txBody>
                  <a:tcPr anchor="ctr"/>
                </a:tc>
                <a:tc>
                  <a:txBody>
                    <a:bodyPr/>
                    <a:lstStyle/>
                    <a:p>
                      <a:pPr algn="ctr"/>
                      <a:r>
                        <a:rPr lang="en-US" sz="1600" dirty="0"/>
                        <a:t>3157.5328</a:t>
                      </a:r>
                    </a:p>
                  </a:txBody>
                  <a:tcPr anchor="ctr"/>
                </a:tc>
                <a:extLst>
                  <a:ext uri="{0D108BD9-81ED-4DB2-BD59-A6C34878D82A}">
                    <a16:rowId xmlns:a16="http://schemas.microsoft.com/office/drawing/2014/main" val="3039750185"/>
                  </a:ext>
                </a:extLst>
              </a:tr>
              <a:tr h="370840">
                <a:tc>
                  <a:txBody>
                    <a:bodyPr/>
                    <a:lstStyle/>
                    <a:p>
                      <a:pPr algn="ctr"/>
                      <a:r>
                        <a:rPr lang="en-US" sz="1600" dirty="0">
                          <a:highlight>
                            <a:srgbClr val="FFFF00"/>
                          </a:highlight>
                        </a:rPr>
                        <a:t>3825</a:t>
                      </a:r>
                    </a:p>
                  </a:txBody>
                  <a:tcPr anchor="ctr"/>
                </a:tc>
                <a:tc>
                  <a:txBody>
                    <a:bodyPr/>
                    <a:lstStyle/>
                    <a:p>
                      <a:pPr algn="ctr"/>
                      <a:r>
                        <a:rPr lang="en-US" sz="1600" dirty="0">
                          <a:highlight>
                            <a:srgbClr val="FFFF00"/>
                          </a:highlight>
                        </a:rPr>
                        <a:t>1392.4672</a:t>
                      </a:r>
                    </a:p>
                  </a:txBody>
                  <a:tcPr anchor="ctr"/>
                </a:tc>
                <a:tc>
                  <a:txBody>
                    <a:bodyPr/>
                    <a:lstStyle/>
                    <a:p>
                      <a:pPr algn="ctr"/>
                      <a:r>
                        <a:rPr lang="en-US" sz="1600" dirty="0">
                          <a:highlight>
                            <a:srgbClr val="FFFF00"/>
                          </a:highlight>
                        </a:rPr>
                        <a:t>2500</a:t>
                      </a:r>
                    </a:p>
                  </a:txBody>
                  <a:tcPr anchor="ctr"/>
                </a:tc>
                <a:tc>
                  <a:txBody>
                    <a:bodyPr/>
                    <a:lstStyle/>
                    <a:p>
                      <a:pPr algn="ctr"/>
                      <a:r>
                        <a:rPr lang="en-US" sz="1600" dirty="0">
                          <a:highlight>
                            <a:srgbClr val="FFFF00"/>
                          </a:highlight>
                        </a:rPr>
                        <a:t>0.4423</a:t>
                      </a:r>
                    </a:p>
                  </a:txBody>
                  <a:tcPr anchor="ctr"/>
                </a:tc>
                <a:tc>
                  <a:txBody>
                    <a:bodyPr/>
                    <a:lstStyle/>
                    <a:p>
                      <a:pPr algn="ctr"/>
                      <a:r>
                        <a:rPr lang="en-US" sz="1600" dirty="0">
                          <a:highlight>
                            <a:srgbClr val="FFFF00"/>
                          </a:highlight>
                        </a:rPr>
                        <a:t>1691.896</a:t>
                      </a:r>
                    </a:p>
                  </a:txBody>
                  <a:tcPr anchor="ctr"/>
                </a:tc>
                <a:tc>
                  <a:txBody>
                    <a:bodyPr/>
                    <a:lstStyle/>
                    <a:p>
                      <a:pPr algn="ctr"/>
                      <a:r>
                        <a:rPr lang="en-US" sz="1600" dirty="0">
                          <a:highlight>
                            <a:srgbClr val="FFFF00"/>
                          </a:highlight>
                        </a:rPr>
                        <a:t>2200.5709</a:t>
                      </a:r>
                    </a:p>
                  </a:txBody>
                  <a:tcPr anchor="ctr"/>
                </a:tc>
                <a:tc>
                  <a:txBody>
                    <a:bodyPr/>
                    <a:lstStyle/>
                    <a:p>
                      <a:pPr algn="ctr"/>
                      <a:r>
                        <a:rPr lang="en-US" sz="1600" dirty="0">
                          <a:highlight>
                            <a:srgbClr val="FFFF00"/>
                          </a:highlight>
                        </a:rPr>
                        <a:t>3157.5328</a:t>
                      </a:r>
                    </a:p>
                  </a:txBody>
                  <a:tcPr anchor="ctr"/>
                </a:tc>
                <a:tc>
                  <a:txBody>
                    <a:bodyPr/>
                    <a:lstStyle/>
                    <a:p>
                      <a:pPr algn="ctr"/>
                      <a:r>
                        <a:rPr lang="en-US" sz="1600" dirty="0">
                          <a:highlight>
                            <a:srgbClr val="FFFF00"/>
                          </a:highlight>
                        </a:rPr>
                        <a:t>1750</a:t>
                      </a:r>
                    </a:p>
                  </a:txBody>
                  <a:tcPr anchor="ctr"/>
                </a:tc>
                <a:tc>
                  <a:txBody>
                    <a:bodyPr/>
                    <a:lstStyle/>
                    <a:p>
                      <a:pPr algn="ctr"/>
                      <a:r>
                        <a:rPr lang="en-US" sz="1600" dirty="0">
                          <a:highlight>
                            <a:srgbClr val="FFFF00"/>
                          </a:highlight>
                        </a:rPr>
                        <a:t>0.5577</a:t>
                      </a:r>
                    </a:p>
                  </a:txBody>
                  <a:tcPr anchor="ctr"/>
                </a:tc>
                <a:tc>
                  <a:txBody>
                    <a:bodyPr/>
                    <a:lstStyle/>
                    <a:p>
                      <a:pPr algn="ctr"/>
                      <a:r>
                        <a:rPr lang="en-US" sz="1600" dirty="0">
                          <a:highlight>
                            <a:srgbClr val="FFFF00"/>
                          </a:highlight>
                        </a:rPr>
                        <a:t>2133.1040</a:t>
                      </a:r>
                    </a:p>
                  </a:txBody>
                  <a:tcPr anchor="ctr"/>
                </a:tc>
                <a:tc>
                  <a:txBody>
                    <a:bodyPr/>
                    <a:lstStyle/>
                    <a:p>
                      <a:pPr algn="ctr"/>
                      <a:r>
                        <a:rPr lang="en-US" sz="1600" dirty="0">
                          <a:highlight>
                            <a:srgbClr val="FFFF00"/>
                          </a:highlight>
                        </a:rPr>
                        <a:t>2774.4291</a:t>
                      </a:r>
                    </a:p>
                  </a:txBody>
                  <a:tcPr anchor="ctr"/>
                </a:tc>
                <a:extLst>
                  <a:ext uri="{0D108BD9-81ED-4DB2-BD59-A6C34878D82A}">
                    <a16:rowId xmlns:a16="http://schemas.microsoft.com/office/drawing/2014/main" val="1814607035"/>
                  </a:ext>
                </a:extLst>
              </a:tr>
            </a:tbl>
          </a:graphicData>
        </a:graphic>
      </p:graphicFrame>
      <p:sp>
        <p:nvSpPr>
          <p:cNvPr id="6" name="TextBox 5">
            <a:extLst>
              <a:ext uri="{FF2B5EF4-FFF2-40B4-BE49-F238E27FC236}">
                <a16:creationId xmlns:a16="http://schemas.microsoft.com/office/drawing/2014/main" id="{47B23620-349C-4CA2-8623-59BC62707B93}"/>
              </a:ext>
            </a:extLst>
          </p:cNvPr>
          <p:cNvSpPr txBox="1"/>
          <p:nvPr/>
        </p:nvSpPr>
        <p:spPr>
          <a:xfrm>
            <a:off x="9623394" y="6215782"/>
            <a:ext cx="2396979" cy="461665"/>
          </a:xfrm>
          <a:prstGeom prst="rect">
            <a:avLst/>
          </a:prstGeom>
          <a:noFill/>
        </p:spPr>
        <p:txBody>
          <a:bodyPr wrap="square" rtlCol="0">
            <a:spAutoFit/>
          </a:bodyPr>
          <a:lstStyle/>
          <a:p>
            <a:r>
              <a:rPr lang="en-US" sz="2400" dirty="0"/>
              <a:t>All volumes in </a:t>
            </a:r>
            <a:r>
              <a:rPr lang="en-US" sz="2400" dirty="0" err="1"/>
              <a:t>bbl</a:t>
            </a:r>
            <a:endParaRPr lang="en-US"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3D96DE-3B6A-4017-90C3-75D7B2D2761F}"/>
                  </a:ext>
                </a:extLst>
              </p:cNvPr>
              <p:cNvSpPr txBox="1"/>
              <p:nvPr/>
            </p:nvSpPr>
            <p:spPr>
              <a:xfrm>
                <a:off x="8673483" y="1234057"/>
                <a:ext cx="2656368"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𝑉𝑜𝑙𝑢𝑚𝑒</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𝑀𝑎𝑠𝑠</m:t>
                          </m:r>
                        </m:num>
                        <m:den>
                          <m:r>
                            <a:rPr lang="en-US" sz="2400" b="0" i="1" smtClean="0">
                              <a:latin typeface="Cambria Math" panose="02040503050406030204" pitchFamily="18" charset="0"/>
                            </a:rPr>
                            <m:t>𝐷𝑒𝑛𝑠𝑖𝑡𝑦</m:t>
                          </m:r>
                        </m:den>
                      </m:f>
                    </m:oMath>
                  </m:oMathPara>
                </a14:m>
                <a:endParaRPr lang="en-US" sz="2400" dirty="0"/>
              </a:p>
            </p:txBody>
          </p:sp>
        </mc:Choice>
        <mc:Fallback xmlns="">
          <p:sp>
            <p:nvSpPr>
              <p:cNvPr id="7" name="TextBox 6">
                <a:extLst>
                  <a:ext uri="{FF2B5EF4-FFF2-40B4-BE49-F238E27FC236}">
                    <a16:creationId xmlns:a16="http://schemas.microsoft.com/office/drawing/2014/main" id="{923D96DE-3B6A-4017-90C3-75D7B2D2761F}"/>
                  </a:ext>
                </a:extLst>
              </p:cNvPr>
              <p:cNvSpPr txBox="1">
                <a:spLocks noRot="1" noChangeAspect="1" noMove="1" noResize="1" noEditPoints="1" noAdjustHandles="1" noChangeArrowheads="1" noChangeShapeType="1" noTextEdit="1"/>
              </p:cNvSpPr>
              <p:nvPr/>
            </p:nvSpPr>
            <p:spPr>
              <a:xfrm>
                <a:off x="8673483" y="1234057"/>
                <a:ext cx="2656368" cy="754566"/>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9759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74EC41-94A1-4C6F-AD83-7CBC691F2217}"/>
              </a:ext>
            </a:extLst>
          </p:cNvPr>
          <p:cNvSpPr txBox="1"/>
          <p:nvPr/>
        </p:nvSpPr>
        <p:spPr>
          <a:xfrm>
            <a:off x="1543379" y="161012"/>
            <a:ext cx="5869475" cy="646331"/>
          </a:xfrm>
          <a:prstGeom prst="rect">
            <a:avLst/>
          </a:prstGeom>
          <a:noFill/>
        </p:spPr>
        <p:txBody>
          <a:bodyPr wrap="square" rtlCol="0">
            <a:spAutoFit/>
          </a:bodyPr>
          <a:lstStyle/>
          <a:p>
            <a:r>
              <a:rPr lang="en-US" sz="3600" dirty="0"/>
              <a:t>The Available for Sale Method</a:t>
            </a:r>
          </a:p>
        </p:txBody>
      </p:sp>
      <p:sp>
        <p:nvSpPr>
          <p:cNvPr id="3" name="TextBox 2">
            <a:extLst>
              <a:ext uri="{FF2B5EF4-FFF2-40B4-BE49-F238E27FC236}">
                <a16:creationId xmlns:a16="http://schemas.microsoft.com/office/drawing/2014/main" id="{6FF75243-5815-4D83-94A7-168A19211830}"/>
              </a:ext>
            </a:extLst>
          </p:cNvPr>
          <p:cNvSpPr txBox="1"/>
          <p:nvPr/>
        </p:nvSpPr>
        <p:spPr>
          <a:xfrm>
            <a:off x="1543377" y="1112403"/>
            <a:ext cx="7360925" cy="461665"/>
          </a:xfrm>
          <a:prstGeom prst="rect">
            <a:avLst/>
          </a:prstGeom>
          <a:noFill/>
        </p:spPr>
        <p:txBody>
          <a:bodyPr wrap="square" rtlCol="0">
            <a:spAutoFit/>
          </a:bodyPr>
          <a:lstStyle/>
          <a:p>
            <a:r>
              <a:rPr lang="en-US" sz="2400" dirty="0"/>
              <a:t>Allocation Basis: Beginning Inventory + Gross Production</a:t>
            </a:r>
          </a:p>
        </p:txBody>
      </p:sp>
      <p:graphicFrame>
        <p:nvGraphicFramePr>
          <p:cNvPr id="4" name="Table 3">
            <a:extLst>
              <a:ext uri="{FF2B5EF4-FFF2-40B4-BE49-F238E27FC236}">
                <a16:creationId xmlns:a16="http://schemas.microsoft.com/office/drawing/2014/main" id="{FDA72603-19E4-4C81-BC1E-0D9BA3CCC187}"/>
              </a:ext>
            </a:extLst>
          </p:cNvPr>
          <p:cNvGraphicFramePr>
            <a:graphicFrameLocks noGrp="1"/>
          </p:cNvGraphicFramePr>
          <p:nvPr>
            <p:extLst>
              <p:ext uri="{D42A27DB-BD31-4B8C-83A1-F6EECF244321}">
                <p14:modId xmlns:p14="http://schemas.microsoft.com/office/powerpoint/2010/main" val="675991218"/>
              </p:ext>
            </p:extLst>
          </p:nvPr>
        </p:nvGraphicFramePr>
        <p:xfrm>
          <a:off x="168676" y="1724989"/>
          <a:ext cx="11833942" cy="1320800"/>
        </p:xfrm>
        <a:graphic>
          <a:graphicData uri="http://schemas.openxmlformats.org/drawingml/2006/table">
            <a:tbl>
              <a:tblPr firstRow="1" bandRow="1">
                <a:tableStyleId>{5C22544A-7EE6-4342-B048-85BDC9FD1C3A}</a:tableStyleId>
              </a:tblPr>
              <a:tblGrid>
                <a:gridCol w="754602">
                  <a:extLst>
                    <a:ext uri="{9D8B030D-6E8A-4147-A177-3AD203B41FA5}">
                      <a16:colId xmlns:a16="http://schemas.microsoft.com/office/drawing/2014/main" val="337713930"/>
                    </a:ext>
                  </a:extLst>
                </a:gridCol>
                <a:gridCol w="1091953">
                  <a:extLst>
                    <a:ext uri="{9D8B030D-6E8A-4147-A177-3AD203B41FA5}">
                      <a16:colId xmlns:a16="http://schemas.microsoft.com/office/drawing/2014/main" val="3548564142"/>
                    </a:ext>
                  </a:extLst>
                </a:gridCol>
                <a:gridCol w="1189608">
                  <a:extLst>
                    <a:ext uri="{9D8B030D-6E8A-4147-A177-3AD203B41FA5}">
                      <a16:colId xmlns:a16="http://schemas.microsoft.com/office/drawing/2014/main" val="3188532992"/>
                    </a:ext>
                  </a:extLst>
                </a:gridCol>
                <a:gridCol w="1145220">
                  <a:extLst>
                    <a:ext uri="{9D8B030D-6E8A-4147-A177-3AD203B41FA5}">
                      <a16:colId xmlns:a16="http://schemas.microsoft.com/office/drawing/2014/main" val="1682412850"/>
                    </a:ext>
                  </a:extLst>
                </a:gridCol>
                <a:gridCol w="1029809">
                  <a:extLst>
                    <a:ext uri="{9D8B030D-6E8A-4147-A177-3AD203B41FA5}">
                      <a16:colId xmlns:a16="http://schemas.microsoft.com/office/drawing/2014/main" val="1363175460"/>
                    </a:ext>
                  </a:extLst>
                </a:gridCol>
                <a:gridCol w="1091954">
                  <a:extLst>
                    <a:ext uri="{9D8B030D-6E8A-4147-A177-3AD203B41FA5}">
                      <a16:colId xmlns:a16="http://schemas.microsoft.com/office/drawing/2014/main" val="3533978441"/>
                    </a:ext>
                  </a:extLst>
                </a:gridCol>
                <a:gridCol w="1091953">
                  <a:extLst>
                    <a:ext uri="{9D8B030D-6E8A-4147-A177-3AD203B41FA5}">
                      <a16:colId xmlns:a16="http://schemas.microsoft.com/office/drawing/2014/main" val="3488006200"/>
                    </a:ext>
                  </a:extLst>
                </a:gridCol>
                <a:gridCol w="1211404">
                  <a:extLst>
                    <a:ext uri="{9D8B030D-6E8A-4147-A177-3AD203B41FA5}">
                      <a16:colId xmlns:a16="http://schemas.microsoft.com/office/drawing/2014/main" val="106767214"/>
                    </a:ext>
                  </a:extLst>
                </a:gridCol>
                <a:gridCol w="1075813">
                  <a:extLst>
                    <a:ext uri="{9D8B030D-6E8A-4147-A177-3AD203B41FA5}">
                      <a16:colId xmlns:a16="http://schemas.microsoft.com/office/drawing/2014/main" val="1992578422"/>
                    </a:ext>
                  </a:extLst>
                </a:gridCol>
                <a:gridCol w="1075813">
                  <a:extLst>
                    <a:ext uri="{9D8B030D-6E8A-4147-A177-3AD203B41FA5}">
                      <a16:colId xmlns:a16="http://schemas.microsoft.com/office/drawing/2014/main" val="2522295916"/>
                    </a:ext>
                  </a:extLst>
                </a:gridCol>
                <a:gridCol w="1075813">
                  <a:extLst>
                    <a:ext uri="{9D8B030D-6E8A-4147-A177-3AD203B41FA5}">
                      <a16:colId xmlns:a16="http://schemas.microsoft.com/office/drawing/2014/main" val="2202375622"/>
                    </a:ext>
                  </a:extLst>
                </a:gridCol>
              </a:tblGrid>
              <a:tr h="370840">
                <a:tc>
                  <a:txBody>
                    <a:bodyPr/>
                    <a:lstStyle/>
                    <a:p>
                      <a:pPr algn="ctr"/>
                      <a:endParaRPr lang="en-US" sz="1600" dirty="0"/>
                    </a:p>
                  </a:txBody>
                  <a:tcPr anchor="ctr"/>
                </a:tc>
                <a:tc gridSpan="5">
                  <a:txBody>
                    <a:bodyPr/>
                    <a:lstStyle/>
                    <a:p>
                      <a:pPr algn="ctr"/>
                      <a:r>
                        <a:rPr lang="en-US" sz="1600" dirty="0"/>
                        <a:t>State Winner </a:t>
                      </a:r>
                      <a:r>
                        <a:rPr lang="en-US" sz="1600" dirty="0" err="1"/>
                        <a:t>Winner</a:t>
                      </a:r>
                      <a:endParaRPr lang="en-US" sz="1600" dirty="0"/>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5">
                  <a:txBody>
                    <a:bodyPr/>
                    <a:lstStyle/>
                    <a:p>
                      <a:pPr algn="ctr"/>
                      <a:r>
                        <a:rPr lang="en-US" sz="1600" dirty="0"/>
                        <a:t>State Chicken Dinner</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12149830"/>
                  </a:ext>
                </a:extLst>
              </a:tr>
              <a:tr h="370840">
                <a:tc>
                  <a:txBody>
                    <a:bodyPr/>
                    <a:lstStyle/>
                    <a:p>
                      <a:pPr algn="ctr"/>
                      <a:r>
                        <a:rPr lang="en-US" sz="1600" dirty="0"/>
                        <a:t>Sales</a:t>
                      </a:r>
                    </a:p>
                  </a:txBody>
                  <a:tcPr anchor="ctr"/>
                </a:tc>
                <a:tc>
                  <a:txBody>
                    <a:bodyPr/>
                    <a:lstStyle/>
                    <a:p>
                      <a:pPr algn="ctr"/>
                      <a:r>
                        <a:rPr lang="en-US" sz="1600" dirty="0"/>
                        <a:t>Beginning Inventory</a:t>
                      </a:r>
                    </a:p>
                  </a:txBody>
                  <a:tcPr anchor="ctr"/>
                </a:tc>
                <a:tc>
                  <a:txBody>
                    <a:bodyPr/>
                    <a:lstStyle/>
                    <a:p>
                      <a:pPr algn="ctr"/>
                      <a:r>
                        <a:rPr lang="en-US" sz="1600" dirty="0"/>
                        <a:t>Gross Production</a:t>
                      </a:r>
                    </a:p>
                  </a:txBody>
                  <a:tcPr anchor="ctr"/>
                </a:tc>
                <a:tc>
                  <a:txBody>
                    <a:bodyPr/>
                    <a:lstStyle/>
                    <a:p>
                      <a:pPr algn="ctr"/>
                      <a:r>
                        <a:rPr lang="en-US" sz="1600" dirty="0"/>
                        <a:t>Allocation Factor</a:t>
                      </a:r>
                    </a:p>
                  </a:txBody>
                  <a:tcPr anchor="ctr"/>
                </a:tc>
                <a:tc>
                  <a:txBody>
                    <a:bodyPr/>
                    <a:lstStyle/>
                    <a:p>
                      <a:pPr algn="ctr"/>
                      <a:r>
                        <a:rPr lang="en-US" sz="1600" dirty="0"/>
                        <a:t>Allocated Volume</a:t>
                      </a:r>
                    </a:p>
                  </a:txBody>
                  <a:tcPr anchor="ctr"/>
                </a:tc>
                <a:tc>
                  <a:txBody>
                    <a:bodyPr/>
                    <a:lstStyle/>
                    <a:p>
                      <a:pPr algn="ctr"/>
                      <a:r>
                        <a:rPr lang="en-US" sz="1600" dirty="0"/>
                        <a:t>Ending Inventory</a:t>
                      </a:r>
                    </a:p>
                  </a:txBody>
                  <a:tcPr anchor="ctr"/>
                </a:tc>
                <a:tc>
                  <a:txBody>
                    <a:bodyPr/>
                    <a:lstStyle/>
                    <a:p>
                      <a:pPr algn="ctr"/>
                      <a:r>
                        <a:rPr lang="en-US" sz="1600" dirty="0"/>
                        <a:t>Beginning Inventory</a:t>
                      </a:r>
                    </a:p>
                  </a:txBody>
                  <a:tcPr anchor="ctr"/>
                </a:tc>
                <a:tc>
                  <a:txBody>
                    <a:bodyPr/>
                    <a:lstStyle/>
                    <a:p>
                      <a:pPr algn="ctr"/>
                      <a:r>
                        <a:rPr lang="en-US" sz="1600" dirty="0"/>
                        <a:t>Gross Production</a:t>
                      </a:r>
                    </a:p>
                  </a:txBody>
                  <a:tcPr anchor="ctr"/>
                </a:tc>
                <a:tc>
                  <a:txBody>
                    <a:bodyPr/>
                    <a:lstStyle/>
                    <a:p>
                      <a:pPr algn="ctr"/>
                      <a:r>
                        <a:rPr lang="en-US" sz="1600" dirty="0"/>
                        <a:t>Allocation Factor</a:t>
                      </a:r>
                    </a:p>
                  </a:txBody>
                  <a:tcPr anchor="ctr"/>
                </a:tc>
                <a:tc>
                  <a:txBody>
                    <a:bodyPr/>
                    <a:lstStyle/>
                    <a:p>
                      <a:pPr algn="ctr"/>
                      <a:r>
                        <a:rPr lang="en-US" sz="1600" dirty="0"/>
                        <a:t>Allocated Volume</a:t>
                      </a:r>
                    </a:p>
                  </a:txBody>
                  <a:tcPr anchor="ctr"/>
                </a:tc>
                <a:tc>
                  <a:txBody>
                    <a:bodyPr/>
                    <a:lstStyle/>
                    <a:p>
                      <a:pPr algn="ctr"/>
                      <a:r>
                        <a:rPr lang="en-US" sz="1600" dirty="0"/>
                        <a:t>Ending Inventory</a:t>
                      </a:r>
                    </a:p>
                  </a:txBody>
                  <a:tcPr anchor="ctr"/>
                </a:tc>
                <a:extLst>
                  <a:ext uri="{0D108BD9-81ED-4DB2-BD59-A6C34878D82A}">
                    <a16:rowId xmlns:a16="http://schemas.microsoft.com/office/drawing/2014/main" val="2828500522"/>
                  </a:ext>
                </a:extLst>
              </a:tr>
              <a:tr h="370840">
                <a:tc>
                  <a:txBody>
                    <a:bodyPr/>
                    <a:lstStyle/>
                    <a:p>
                      <a:pPr algn="ctr"/>
                      <a:r>
                        <a:rPr lang="en-US" sz="1600" dirty="0">
                          <a:highlight>
                            <a:srgbClr val="FFFF00"/>
                          </a:highlight>
                        </a:rPr>
                        <a:t>3825</a:t>
                      </a:r>
                    </a:p>
                  </a:txBody>
                  <a:tcPr anchor="ctr"/>
                </a:tc>
                <a:tc>
                  <a:txBody>
                    <a:bodyPr/>
                    <a:lstStyle/>
                    <a:p>
                      <a:pPr algn="ctr"/>
                      <a:r>
                        <a:rPr lang="en-US" sz="1600" dirty="0">
                          <a:highlight>
                            <a:srgbClr val="FFFF00"/>
                          </a:highlight>
                        </a:rPr>
                        <a:t>1392.4672</a:t>
                      </a:r>
                    </a:p>
                  </a:txBody>
                  <a:tcPr anchor="ctr"/>
                </a:tc>
                <a:tc>
                  <a:txBody>
                    <a:bodyPr/>
                    <a:lstStyle/>
                    <a:p>
                      <a:pPr algn="ctr"/>
                      <a:r>
                        <a:rPr lang="en-US" sz="1600" dirty="0">
                          <a:highlight>
                            <a:srgbClr val="FFFF00"/>
                          </a:highlight>
                        </a:rPr>
                        <a:t>2500</a:t>
                      </a:r>
                    </a:p>
                  </a:txBody>
                  <a:tcPr anchor="ctr"/>
                </a:tc>
                <a:tc>
                  <a:txBody>
                    <a:bodyPr/>
                    <a:lstStyle/>
                    <a:p>
                      <a:pPr algn="ctr"/>
                      <a:r>
                        <a:rPr lang="en-US" sz="1600" dirty="0">
                          <a:highlight>
                            <a:srgbClr val="FFFF00"/>
                          </a:highlight>
                        </a:rPr>
                        <a:t>0.4423</a:t>
                      </a:r>
                    </a:p>
                  </a:txBody>
                  <a:tcPr anchor="ctr"/>
                </a:tc>
                <a:tc>
                  <a:txBody>
                    <a:bodyPr/>
                    <a:lstStyle/>
                    <a:p>
                      <a:pPr algn="ctr"/>
                      <a:r>
                        <a:rPr lang="en-US" sz="1600" dirty="0">
                          <a:highlight>
                            <a:srgbClr val="FFFF00"/>
                          </a:highlight>
                        </a:rPr>
                        <a:t>1691.896</a:t>
                      </a:r>
                    </a:p>
                  </a:txBody>
                  <a:tcPr anchor="ctr"/>
                </a:tc>
                <a:tc>
                  <a:txBody>
                    <a:bodyPr/>
                    <a:lstStyle/>
                    <a:p>
                      <a:pPr algn="ctr"/>
                      <a:r>
                        <a:rPr lang="en-US" sz="1600" dirty="0">
                          <a:highlight>
                            <a:srgbClr val="FFFF00"/>
                          </a:highlight>
                        </a:rPr>
                        <a:t>2200.5709</a:t>
                      </a:r>
                    </a:p>
                  </a:txBody>
                  <a:tcPr anchor="ctr"/>
                </a:tc>
                <a:tc>
                  <a:txBody>
                    <a:bodyPr/>
                    <a:lstStyle/>
                    <a:p>
                      <a:pPr algn="ctr"/>
                      <a:r>
                        <a:rPr lang="en-US" sz="1600" dirty="0">
                          <a:highlight>
                            <a:srgbClr val="FFFF00"/>
                          </a:highlight>
                        </a:rPr>
                        <a:t>3157.5328</a:t>
                      </a:r>
                    </a:p>
                  </a:txBody>
                  <a:tcPr anchor="ctr"/>
                </a:tc>
                <a:tc>
                  <a:txBody>
                    <a:bodyPr/>
                    <a:lstStyle/>
                    <a:p>
                      <a:pPr algn="ctr"/>
                      <a:r>
                        <a:rPr lang="en-US" sz="1600" dirty="0">
                          <a:highlight>
                            <a:srgbClr val="FFFF00"/>
                          </a:highlight>
                        </a:rPr>
                        <a:t>1750</a:t>
                      </a:r>
                    </a:p>
                  </a:txBody>
                  <a:tcPr anchor="ctr"/>
                </a:tc>
                <a:tc>
                  <a:txBody>
                    <a:bodyPr/>
                    <a:lstStyle/>
                    <a:p>
                      <a:pPr algn="ctr"/>
                      <a:r>
                        <a:rPr lang="en-US" sz="1600" dirty="0">
                          <a:highlight>
                            <a:srgbClr val="FFFF00"/>
                          </a:highlight>
                        </a:rPr>
                        <a:t>0.5577</a:t>
                      </a:r>
                    </a:p>
                  </a:txBody>
                  <a:tcPr anchor="ctr"/>
                </a:tc>
                <a:tc>
                  <a:txBody>
                    <a:bodyPr/>
                    <a:lstStyle/>
                    <a:p>
                      <a:pPr algn="ctr"/>
                      <a:r>
                        <a:rPr lang="en-US" sz="1600" dirty="0">
                          <a:highlight>
                            <a:srgbClr val="FFFF00"/>
                          </a:highlight>
                        </a:rPr>
                        <a:t>2133.1040</a:t>
                      </a:r>
                    </a:p>
                  </a:txBody>
                  <a:tcPr anchor="ctr"/>
                </a:tc>
                <a:tc>
                  <a:txBody>
                    <a:bodyPr/>
                    <a:lstStyle/>
                    <a:p>
                      <a:pPr algn="ctr"/>
                      <a:r>
                        <a:rPr lang="en-US" sz="1600" dirty="0">
                          <a:highlight>
                            <a:srgbClr val="FFFF00"/>
                          </a:highlight>
                        </a:rPr>
                        <a:t>2774.4291</a:t>
                      </a:r>
                    </a:p>
                  </a:txBody>
                  <a:tcPr anchor="ctr"/>
                </a:tc>
                <a:extLst>
                  <a:ext uri="{0D108BD9-81ED-4DB2-BD59-A6C34878D82A}">
                    <a16:rowId xmlns:a16="http://schemas.microsoft.com/office/drawing/2014/main" val="1814607035"/>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8A8E238-4F7F-4BC8-B1DB-DEF02CD922FC}"/>
                  </a:ext>
                </a:extLst>
              </p:cNvPr>
              <p:cNvSpPr txBox="1"/>
              <p:nvPr/>
            </p:nvSpPr>
            <p:spPr>
              <a:xfrm>
                <a:off x="1155941" y="3336487"/>
                <a:ext cx="10451451"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𝐴𝑙𝑙𝑜𝑐𝑎𝑡𝑖𝑜𝑛</m:t>
                          </m:r>
                          <m:r>
                            <a:rPr lang="en-US" sz="2000" i="1">
                              <a:latin typeface="Cambria Math" panose="02040503050406030204" pitchFamily="18" charset="0"/>
                            </a:rPr>
                            <m:t> </m:t>
                          </m:r>
                          <m:r>
                            <a:rPr lang="en-US" sz="2000" i="1">
                              <a:latin typeface="Cambria Math" panose="02040503050406030204" pitchFamily="18" charset="0"/>
                            </a:rPr>
                            <m:t>𝐹𝑎𝑐𝑡𝑜𝑟</m:t>
                          </m:r>
                        </m:e>
                        <m:sub>
                          <m:r>
                            <a:rPr lang="en-US" sz="2000" b="0" i="1" smtClean="0">
                              <a:latin typeface="Cambria Math" panose="02040503050406030204" pitchFamily="18" charset="0"/>
                            </a:rPr>
                            <m:t>𝑆𝑡𝑎𝑡𝑒</m:t>
                          </m:r>
                          <m:r>
                            <a:rPr lang="en-US" sz="2000" b="0" i="1" smtClean="0">
                              <a:latin typeface="Cambria Math" panose="02040503050406030204" pitchFamily="18" charset="0"/>
                            </a:rPr>
                            <m:t> </m:t>
                          </m:r>
                          <m:r>
                            <a:rPr lang="en-US" sz="2000" b="0" i="1" smtClean="0">
                              <a:latin typeface="Cambria Math" panose="02040503050406030204" pitchFamily="18" charset="0"/>
                            </a:rPr>
                            <m:t>𝑊𝑖𝑛𝑛𝑒𝑟</m:t>
                          </m:r>
                          <m:r>
                            <a:rPr lang="en-US" sz="2000" b="0" i="1" smtClean="0">
                              <a:latin typeface="Cambria Math" panose="02040503050406030204" pitchFamily="18" charset="0"/>
                            </a:rPr>
                            <m:t> </m:t>
                          </m:r>
                          <m:r>
                            <a:rPr lang="en-US" sz="2000" b="0" i="1" smtClean="0">
                              <a:latin typeface="Cambria Math" panose="02040503050406030204" pitchFamily="18" charset="0"/>
                            </a:rPr>
                            <m:t>𝑊𝑖𝑛𝑛𝑒𝑟</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i="1">
                              <a:latin typeface="Cambria Math" panose="02040503050406030204" pitchFamily="18" charset="0"/>
                            </a:rPr>
                            <m:t>1392.4672</m:t>
                          </m:r>
                          <m:r>
                            <a:rPr lang="en-US" sz="2000" b="0" i="1" smtClean="0">
                              <a:latin typeface="Cambria Math" panose="02040503050406030204" pitchFamily="18" charset="0"/>
                            </a:rPr>
                            <m:t>+2500</m:t>
                          </m:r>
                        </m:num>
                        <m:den>
                          <m:d>
                            <m:dPr>
                              <m:ctrlPr>
                                <a:rPr lang="en-US" sz="2000" b="0" i="1" smtClean="0">
                                  <a:latin typeface="Cambria Math" panose="02040503050406030204" pitchFamily="18" charset="0"/>
                                </a:rPr>
                              </m:ctrlPr>
                            </m:dPr>
                            <m:e>
                              <m:r>
                                <a:rPr lang="en-US" sz="2000" i="1">
                                  <a:latin typeface="Cambria Math" panose="02040503050406030204" pitchFamily="18" charset="0"/>
                                </a:rPr>
                                <m:t>1392.4672+2500</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3157.5328+1750</m:t>
                              </m:r>
                            </m:e>
                          </m:d>
                        </m:den>
                      </m:f>
                      <m:r>
                        <a:rPr lang="en-US" sz="2000" b="0" i="1" smtClean="0">
                          <a:latin typeface="Cambria Math" panose="02040503050406030204" pitchFamily="18" charset="0"/>
                        </a:rPr>
                        <m:t>=0.4423</m:t>
                      </m:r>
                    </m:oMath>
                  </m:oMathPara>
                </a14:m>
                <a:endParaRPr lang="en-US" sz="2000" dirty="0"/>
              </a:p>
            </p:txBody>
          </p:sp>
        </mc:Choice>
        <mc:Fallback xmlns="">
          <p:sp>
            <p:nvSpPr>
              <p:cNvPr id="5" name="TextBox 4">
                <a:extLst>
                  <a:ext uri="{FF2B5EF4-FFF2-40B4-BE49-F238E27FC236}">
                    <a16:creationId xmlns:a16="http://schemas.microsoft.com/office/drawing/2014/main" id="{38A8E238-4F7F-4BC8-B1DB-DEF02CD922FC}"/>
                  </a:ext>
                </a:extLst>
              </p:cNvPr>
              <p:cNvSpPr txBox="1">
                <a:spLocks noRot="1" noChangeAspect="1" noMove="1" noResize="1" noEditPoints="1" noAdjustHandles="1" noChangeArrowheads="1" noChangeShapeType="1" noTextEdit="1"/>
              </p:cNvSpPr>
              <p:nvPr/>
            </p:nvSpPr>
            <p:spPr>
              <a:xfrm>
                <a:off x="1155941" y="3336487"/>
                <a:ext cx="10451451" cy="62799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322297-6FD8-40B2-935D-8B78AF85B95F}"/>
                  </a:ext>
                </a:extLst>
              </p:cNvPr>
              <p:cNvSpPr txBox="1"/>
              <p:nvPr/>
            </p:nvSpPr>
            <p:spPr>
              <a:xfrm>
                <a:off x="1155940" y="4255177"/>
                <a:ext cx="74079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𝐴𝑙𝑙𝑜𝑐𝑎𝑡𝑒𝑑</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𝑉𝑜𝑙𝑢𝑚𝑒</m:t>
                          </m:r>
                        </m:e>
                        <m:sub>
                          <m:r>
                            <a:rPr lang="en-US" sz="2000" b="0" i="1" smtClean="0">
                              <a:latin typeface="Cambria Math" panose="02040503050406030204" pitchFamily="18" charset="0"/>
                            </a:rPr>
                            <m:t>𝑆𝑡𝑎𝑡𝑒</m:t>
                          </m:r>
                          <m:r>
                            <a:rPr lang="en-US" sz="2000" b="0" i="1" smtClean="0">
                              <a:latin typeface="Cambria Math" panose="02040503050406030204" pitchFamily="18" charset="0"/>
                            </a:rPr>
                            <m:t> </m:t>
                          </m:r>
                          <m:r>
                            <a:rPr lang="en-US" sz="2000" b="0" i="1" smtClean="0">
                              <a:latin typeface="Cambria Math" panose="02040503050406030204" pitchFamily="18" charset="0"/>
                            </a:rPr>
                            <m:t>𝑊𝑖𝑛𝑛𝑒𝑟</m:t>
                          </m:r>
                          <m:r>
                            <a:rPr lang="en-US" sz="2000" b="0" i="1" smtClean="0">
                              <a:latin typeface="Cambria Math" panose="02040503050406030204" pitchFamily="18" charset="0"/>
                            </a:rPr>
                            <m:t> </m:t>
                          </m:r>
                          <m:r>
                            <a:rPr lang="en-US" sz="2000" b="0" i="1" smtClean="0">
                              <a:latin typeface="Cambria Math" panose="02040503050406030204" pitchFamily="18" charset="0"/>
                            </a:rPr>
                            <m:t>𝑊𝑖𝑛𝑛𝑒𝑟</m:t>
                          </m:r>
                        </m:sub>
                      </m:sSub>
                      <m:r>
                        <a:rPr lang="en-US" sz="2000" b="0" i="1" smtClean="0">
                          <a:latin typeface="Cambria Math" panose="02040503050406030204" pitchFamily="18" charset="0"/>
                        </a:rPr>
                        <m:t>=0.4423</m:t>
                      </m:r>
                      <m:r>
                        <a:rPr lang="en-US" sz="2000" b="0" i="1" smtClean="0">
                          <a:latin typeface="Cambria Math" panose="02040503050406030204" pitchFamily="18" charset="0"/>
                          <a:ea typeface="Cambria Math" panose="02040503050406030204" pitchFamily="18" charset="0"/>
                        </a:rPr>
                        <m:t>×3825=1691.896</m:t>
                      </m:r>
                    </m:oMath>
                  </m:oMathPara>
                </a14:m>
                <a:endParaRPr lang="en-US" sz="2000" dirty="0"/>
              </a:p>
            </p:txBody>
          </p:sp>
        </mc:Choice>
        <mc:Fallback xmlns="">
          <p:sp>
            <p:nvSpPr>
              <p:cNvPr id="6" name="TextBox 5">
                <a:extLst>
                  <a:ext uri="{FF2B5EF4-FFF2-40B4-BE49-F238E27FC236}">
                    <a16:creationId xmlns:a16="http://schemas.microsoft.com/office/drawing/2014/main" id="{54322297-6FD8-40B2-935D-8B78AF85B95F}"/>
                  </a:ext>
                </a:extLst>
              </p:cNvPr>
              <p:cNvSpPr txBox="1">
                <a:spLocks noRot="1" noChangeAspect="1" noMove="1" noResize="1" noEditPoints="1" noAdjustHandles="1" noChangeArrowheads="1" noChangeShapeType="1" noTextEdit="1"/>
              </p:cNvSpPr>
              <p:nvPr/>
            </p:nvSpPr>
            <p:spPr>
              <a:xfrm>
                <a:off x="1155940" y="4255177"/>
                <a:ext cx="7407990" cy="307777"/>
              </a:xfrm>
              <a:prstGeom prst="rect">
                <a:avLst/>
              </a:prstGeom>
              <a:blipFill>
                <a:blip r:embed="rId3"/>
                <a:stretch>
                  <a:fillRect l="-412" r="-329"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A55260-E801-4249-A53A-4D2C359504E6}"/>
                  </a:ext>
                </a:extLst>
              </p:cNvPr>
              <p:cNvSpPr txBox="1"/>
              <p:nvPr/>
            </p:nvSpPr>
            <p:spPr>
              <a:xfrm>
                <a:off x="1155940" y="4853652"/>
                <a:ext cx="93806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𝐸𝑛𝑑𝑖𝑛𝑔</m:t>
                          </m:r>
                          <m:r>
                            <a:rPr lang="en-US" sz="2000" b="0" i="1" smtClean="0">
                              <a:latin typeface="Cambria Math" panose="02040503050406030204" pitchFamily="18" charset="0"/>
                            </a:rPr>
                            <m:t> </m:t>
                          </m:r>
                          <m:r>
                            <a:rPr lang="en-US" sz="2000" b="0" i="1" smtClean="0">
                              <a:latin typeface="Cambria Math" panose="02040503050406030204" pitchFamily="18" charset="0"/>
                            </a:rPr>
                            <m:t>𝐼𝑛𝑣𝑒𝑛𝑡𝑜𝑟𝑦</m:t>
                          </m:r>
                        </m:e>
                        <m:sub>
                          <m:r>
                            <a:rPr lang="en-US" sz="2000" b="0" i="1" smtClean="0">
                              <a:latin typeface="Cambria Math" panose="02040503050406030204" pitchFamily="18" charset="0"/>
                            </a:rPr>
                            <m:t>𝑆𝑡𝑎𝑡𝑒</m:t>
                          </m:r>
                          <m:r>
                            <a:rPr lang="en-US" sz="2000" b="0" i="1" smtClean="0">
                              <a:latin typeface="Cambria Math" panose="02040503050406030204" pitchFamily="18" charset="0"/>
                            </a:rPr>
                            <m:t> </m:t>
                          </m:r>
                          <m:r>
                            <a:rPr lang="en-US" sz="2000" b="0" i="1" smtClean="0">
                              <a:latin typeface="Cambria Math" panose="02040503050406030204" pitchFamily="18" charset="0"/>
                            </a:rPr>
                            <m:t>𝑊𝑖𝑛𝑛𝑒𝑟</m:t>
                          </m:r>
                          <m:r>
                            <a:rPr lang="en-US" sz="2000" b="0" i="1" smtClean="0">
                              <a:latin typeface="Cambria Math" panose="02040503050406030204" pitchFamily="18" charset="0"/>
                            </a:rPr>
                            <m:t> </m:t>
                          </m:r>
                          <m:r>
                            <a:rPr lang="en-US" sz="2000" b="0" i="1" smtClean="0">
                              <a:latin typeface="Cambria Math" panose="02040503050406030204" pitchFamily="18" charset="0"/>
                            </a:rPr>
                            <m:t>𝑊𝑖𝑛𝑛𝑒𝑟</m:t>
                          </m:r>
                        </m:sub>
                      </m:sSub>
                      <m:r>
                        <a:rPr lang="en-US" sz="2000" b="0" i="1" smtClean="0">
                          <a:latin typeface="Cambria Math" panose="02040503050406030204" pitchFamily="18" charset="0"/>
                        </a:rPr>
                        <m:t>=1392.4672+2500−1691.896=2200.5709</m:t>
                      </m:r>
                    </m:oMath>
                  </m:oMathPara>
                </a14:m>
                <a:endParaRPr lang="en-US" sz="2000" dirty="0"/>
              </a:p>
            </p:txBody>
          </p:sp>
        </mc:Choice>
        <mc:Fallback xmlns="">
          <p:sp>
            <p:nvSpPr>
              <p:cNvPr id="7" name="TextBox 6">
                <a:extLst>
                  <a:ext uri="{FF2B5EF4-FFF2-40B4-BE49-F238E27FC236}">
                    <a16:creationId xmlns:a16="http://schemas.microsoft.com/office/drawing/2014/main" id="{43A55260-E801-4249-A53A-4D2C359504E6}"/>
                  </a:ext>
                </a:extLst>
              </p:cNvPr>
              <p:cNvSpPr txBox="1">
                <a:spLocks noRot="1" noChangeAspect="1" noMove="1" noResize="1" noEditPoints="1" noAdjustHandles="1" noChangeArrowheads="1" noChangeShapeType="1" noTextEdit="1"/>
              </p:cNvSpPr>
              <p:nvPr/>
            </p:nvSpPr>
            <p:spPr>
              <a:xfrm>
                <a:off x="1155940" y="4853652"/>
                <a:ext cx="9380645" cy="307777"/>
              </a:xfrm>
              <a:prstGeom prst="rect">
                <a:avLst/>
              </a:prstGeom>
              <a:blipFill>
                <a:blip r:embed="rId4"/>
                <a:stretch>
                  <a:fillRect l="-520" r="-260"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765A554-AE57-4395-BC59-F834539C75B2}"/>
              </a:ext>
            </a:extLst>
          </p:cNvPr>
          <p:cNvSpPr txBox="1"/>
          <p:nvPr/>
        </p:nvSpPr>
        <p:spPr>
          <a:xfrm>
            <a:off x="3482774" y="5772342"/>
            <a:ext cx="5797783" cy="830997"/>
          </a:xfrm>
          <a:prstGeom prst="rect">
            <a:avLst/>
          </a:prstGeom>
          <a:noFill/>
        </p:spPr>
        <p:txBody>
          <a:bodyPr wrap="square" rtlCol="0">
            <a:spAutoFit/>
          </a:bodyPr>
          <a:lstStyle/>
          <a:p>
            <a:r>
              <a:rPr lang="en-US" sz="2400" dirty="0"/>
              <a:t>Available for Sale is the method stipulated in API MPMS Ch. 20.1 for use in oil allocation</a:t>
            </a:r>
          </a:p>
        </p:txBody>
      </p:sp>
    </p:spTree>
    <p:extLst>
      <p:ext uri="{BB962C8B-B14F-4D97-AF65-F5344CB8AC3E}">
        <p14:creationId xmlns:p14="http://schemas.microsoft.com/office/powerpoint/2010/main" val="406339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5544A5-FEC4-4867-9FDE-65D0745D43C0}"/>
              </a:ext>
            </a:extLst>
          </p:cNvPr>
          <p:cNvSpPr txBox="1"/>
          <p:nvPr/>
        </p:nvSpPr>
        <p:spPr>
          <a:xfrm>
            <a:off x="1543381" y="161012"/>
            <a:ext cx="9225233" cy="646331"/>
          </a:xfrm>
          <a:prstGeom prst="rect">
            <a:avLst/>
          </a:prstGeom>
          <a:noFill/>
        </p:spPr>
        <p:txBody>
          <a:bodyPr wrap="square" rtlCol="0">
            <a:spAutoFit/>
          </a:bodyPr>
          <a:lstStyle/>
          <a:p>
            <a:r>
              <a:rPr lang="en-US" sz="3600" dirty="0"/>
              <a:t>Gas is Allocated by Mass (Rich) or Energy (Lean)</a:t>
            </a:r>
          </a:p>
        </p:txBody>
      </p:sp>
      <p:sp>
        <p:nvSpPr>
          <p:cNvPr id="3" name="TextBox 2">
            <a:extLst>
              <a:ext uri="{FF2B5EF4-FFF2-40B4-BE49-F238E27FC236}">
                <a16:creationId xmlns:a16="http://schemas.microsoft.com/office/drawing/2014/main" id="{F5491332-C4D2-4DCC-8243-6BEADF4C07A6}"/>
              </a:ext>
            </a:extLst>
          </p:cNvPr>
          <p:cNvSpPr txBox="1"/>
          <p:nvPr/>
        </p:nvSpPr>
        <p:spPr>
          <a:xfrm>
            <a:off x="1543381" y="1005870"/>
            <a:ext cx="9624728" cy="1569660"/>
          </a:xfrm>
          <a:prstGeom prst="rect">
            <a:avLst/>
          </a:prstGeom>
          <a:noFill/>
        </p:spPr>
        <p:txBody>
          <a:bodyPr wrap="square" rtlCol="0">
            <a:spAutoFit/>
          </a:bodyPr>
          <a:lstStyle/>
          <a:p>
            <a:r>
              <a:rPr lang="en-US" sz="2400" dirty="0"/>
              <a:t>Processed gas, i.e. gas that is too rich to be sold as pipeline gas and must have liquids (NGLs) removed, is allocated by mass, a.k.a. molecular balance, a.k.a. component.  Non-processed gas (and residue gas) are both allocated by energy.  NOTE: We never approve gas allocation by volume.</a:t>
            </a:r>
          </a:p>
        </p:txBody>
      </p:sp>
      <p:sp>
        <p:nvSpPr>
          <p:cNvPr id="4" name="TextBox 3">
            <a:extLst>
              <a:ext uri="{FF2B5EF4-FFF2-40B4-BE49-F238E27FC236}">
                <a16:creationId xmlns:a16="http://schemas.microsoft.com/office/drawing/2014/main" id="{088A7CA5-3B65-4750-AEDF-B2A3BA6E9092}"/>
              </a:ext>
            </a:extLst>
          </p:cNvPr>
          <p:cNvSpPr txBox="1"/>
          <p:nvPr/>
        </p:nvSpPr>
        <p:spPr>
          <a:xfrm>
            <a:off x="1543380" y="2774057"/>
            <a:ext cx="7256063" cy="1200329"/>
          </a:xfrm>
          <a:prstGeom prst="rect">
            <a:avLst/>
          </a:prstGeom>
          <a:noFill/>
        </p:spPr>
        <p:txBody>
          <a:bodyPr wrap="square" rtlCol="0">
            <a:spAutoFit/>
          </a:bodyPr>
          <a:lstStyle/>
          <a:p>
            <a:r>
              <a:rPr lang="en-US" sz="2400" dirty="0"/>
              <a:t>Unlike oil, gas is a compressible fluid, which means the volume of a gas is highly dependent on its pressure.  But simply correcting gas volumes for pressure isn’t enough.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E337A0-D93F-4344-BD20-9DA4B341DE52}"/>
                  </a:ext>
                </a:extLst>
              </p:cNvPr>
              <p:cNvSpPr txBox="1"/>
              <p:nvPr/>
            </p:nvSpPr>
            <p:spPr>
              <a:xfrm>
                <a:off x="9570043" y="3605054"/>
                <a:ext cx="15980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𝑃𝑉</m:t>
                      </m:r>
                      <m:r>
                        <a:rPr lang="en-US" sz="2400" b="0" i="1" smtClean="0">
                          <a:latin typeface="Cambria Math" panose="02040503050406030204" pitchFamily="18" charset="0"/>
                        </a:rPr>
                        <m:t>=</m:t>
                      </m:r>
                      <m:r>
                        <a:rPr lang="en-US" sz="2400" b="0" i="1" smtClean="0">
                          <a:latin typeface="Cambria Math" panose="02040503050406030204" pitchFamily="18" charset="0"/>
                        </a:rPr>
                        <m:t>𝑍𝑛𝑅𝑇</m:t>
                      </m:r>
                    </m:oMath>
                  </m:oMathPara>
                </a14:m>
                <a:endParaRPr lang="en-US" sz="2400" dirty="0"/>
              </a:p>
            </p:txBody>
          </p:sp>
        </mc:Choice>
        <mc:Fallback xmlns="">
          <p:sp>
            <p:nvSpPr>
              <p:cNvPr id="5" name="TextBox 4">
                <a:extLst>
                  <a:ext uri="{FF2B5EF4-FFF2-40B4-BE49-F238E27FC236}">
                    <a16:creationId xmlns:a16="http://schemas.microsoft.com/office/drawing/2014/main" id="{54E337A0-D93F-4344-BD20-9DA4B341DE52}"/>
                  </a:ext>
                </a:extLst>
              </p:cNvPr>
              <p:cNvSpPr txBox="1">
                <a:spLocks noRot="1" noChangeAspect="1" noMove="1" noResize="1" noEditPoints="1" noAdjustHandles="1" noChangeArrowheads="1" noChangeShapeType="1" noTextEdit="1"/>
              </p:cNvSpPr>
              <p:nvPr/>
            </p:nvSpPr>
            <p:spPr>
              <a:xfrm>
                <a:off x="9570043" y="3605054"/>
                <a:ext cx="1598066" cy="369332"/>
              </a:xfrm>
              <a:prstGeom prst="rect">
                <a:avLst/>
              </a:prstGeom>
              <a:blipFill>
                <a:blip r:embed="rId2"/>
                <a:stretch>
                  <a:fillRect l="-4580" r="-4198"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8310350-7388-40EC-8CF7-4FEBE673B8BD}"/>
                  </a:ext>
                </a:extLst>
              </p:cNvPr>
              <p:cNvSpPr txBox="1"/>
              <p:nvPr/>
            </p:nvSpPr>
            <p:spPr>
              <a:xfrm>
                <a:off x="9570043" y="4139194"/>
                <a:ext cx="1656928" cy="751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2</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1</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i="1">
                                  <a:latin typeface="Cambria Math" panose="02040503050406030204" pitchFamily="18" charset="0"/>
                                </a:rPr>
                                <m:t>1</m:t>
                              </m:r>
                            </m:sub>
                          </m:sSub>
                        </m:den>
                      </m:f>
                    </m:oMath>
                  </m:oMathPara>
                </a14:m>
                <a:endParaRPr lang="en-US" sz="2400" dirty="0"/>
              </a:p>
            </p:txBody>
          </p:sp>
        </mc:Choice>
        <mc:Fallback xmlns="">
          <p:sp>
            <p:nvSpPr>
              <p:cNvPr id="6" name="TextBox 5">
                <a:extLst>
                  <a:ext uri="{FF2B5EF4-FFF2-40B4-BE49-F238E27FC236}">
                    <a16:creationId xmlns:a16="http://schemas.microsoft.com/office/drawing/2014/main" id="{08310350-7388-40EC-8CF7-4FEBE673B8BD}"/>
                  </a:ext>
                </a:extLst>
              </p:cNvPr>
              <p:cNvSpPr txBox="1">
                <a:spLocks noRot="1" noChangeAspect="1" noMove="1" noResize="1" noEditPoints="1" noAdjustHandles="1" noChangeArrowheads="1" noChangeShapeType="1" noTextEdit="1"/>
              </p:cNvSpPr>
              <p:nvPr/>
            </p:nvSpPr>
            <p:spPr>
              <a:xfrm>
                <a:off x="9570043" y="4139194"/>
                <a:ext cx="1656928" cy="751872"/>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189E75C-0E3F-42EB-8B69-21A5BB617121}"/>
              </a:ext>
            </a:extLst>
          </p:cNvPr>
          <p:cNvSpPr txBox="1"/>
          <p:nvPr/>
        </p:nvSpPr>
        <p:spPr>
          <a:xfrm>
            <a:off x="2431277" y="4172913"/>
            <a:ext cx="6765732" cy="2308324"/>
          </a:xfrm>
          <a:prstGeom prst="rect">
            <a:avLst/>
          </a:prstGeom>
          <a:noFill/>
        </p:spPr>
        <p:txBody>
          <a:bodyPr wrap="square" rtlCol="0">
            <a:spAutoFit/>
          </a:bodyPr>
          <a:lstStyle/>
          <a:p>
            <a:r>
              <a:rPr lang="en-US" sz="2400" dirty="0"/>
              <a:t>V	volume (ft</a:t>
            </a:r>
            <a:r>
              <a:rPr lang="en-US" sz="2400" baseline="30000" dirty="0"/>
              <a:t>3</a:t>
            </a:r>
            <a:r>
              <a:rPr lang="en-US" sz="2400" dirty="0"/>
              <a:t>)</a:t>
            </a:r>
            <a:endParaRPr lang="en-US" sz="2400" baseline="30000" dirty="0"/>
          </a:p>
          <a:p>
            <a:r>
              <a:rPr lang="en-US" sz="2400" dirty="0"/>
              <a:t>P	pressure (psia)</a:t>
            </a:r>
          </a:p>
          <a:p>
            <a:r>
              <a:rPr lang="en-US" sz="2400" dirty="0"/>
              <a:t>Z	compressibility factor (dimensionless)</a:t>
            </a:r>
          </a:p>
          <a:p>
            <a:r>
              <a:rPr lang="en-US" sz="2400" dirty="0"/>
              <a:t>n	moles (</a:t>
            </a:r>
            <a:r>
              <a:rPr lang="en-US" sz="2400" dirty="0" err="1"/>
              <a:t>lbmol</a:t>
            </a:r>
            <a:r>
              <a:rPr lang="en-US" sz="2400" dirty="0"/>
              <a:t>)</a:t>
            </a:r>
          </a:p>
          <a:p>
            <a:r>
              <a:rPr lang="en-US" sz="2400" dirty="0"/>
              <a:t>R	universal gas constant = 10.7316 ft</a:t>
            </a:r>
            <a:r>
              <a:rPr lang="en-US" sz="2400" baseline="30000" dirty="0"/>
              <a:t>3</a:t>
            </a:r>
            <a:r>
              <a:rPr lang="en-US" sz="2400" dirty="0"/>
              <a:t>-psia/</a:t>
            </a:r>
            <a:r>
              <a:rPr lang="en-US" sz="2400" dirty="0" err="1"/>
              <a:t>lbmol</a:t>
            </a:r>
            <a:r>
              <a:rPr lang="en-US" sz="2400" dirty="0"/>
              <a:t>-R</a:t>
            </a:r>
          </a:p>
          <a:p>
            <a:r>
              <a:rPr lang="en-US" sz="2400" dirty="0"/>
              <a:t>T	temperature (R)</a:t>
            </a:r>
          </a:p>
        </p:txBody>
      </p:sp>
    </p:spTree>
    <p:extLst>
      <p:ext uri="{BB962C8B-B14F-4D97-AF65-F5344CB8AC3E}">
        <p14:creationId xmlns:p14="http://schemas.microsoft.com/office/powerpoint/2010/main" val="2447457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449312-73BF-49B6-9FC1-7DC842D88557}"/>
              </a:ext>
            </a:extLst>
          </p:cNvPr>
          <p:cNvSpPr txBox="1"/>
          <p:nvPr/>
        </p:nvSpPr>
        <p:spPr>
          <a:xfrm>
            <a:off x="1543381" y="161012"/>
            <a:ext cx="9988712" cy="646331"/>
          </a:xfrm>
          <a:prstGeom prst="rect">
            <a:avLst/>
          </a:prstGeom>
          <a:noFill/>
        </p:spPr>
        <p:txBody>
          <a:bodyPr wrap="square" rtlCol="0">
            <a:spAutoFit/>
          </a:bodyPr>
          <a:lstStyle/>
          <a:p>
            <a:r>
              <a:rPr lang="en-US" sz="3600" dirty="0"/>
              <a:t>Gas Energy and Value Both Depend on Composition</a:t>
            </a:r>
          </a:p>
        </p:txBody>
      </p:sp>
      <p:graphicFrame>
        <p:nvGraphicFramePr>
          <p:cNvPr id="3" name="Table 2">
            <a:extLst>
              <a:ext uri="{FF2B5EF4-FFF2-40B4-BE49-F238E27FC236}">
                <a16:creationId xmlns:a16="http://schemas.microsoft.com/office/drawing/2014/main" id="{38DD7796-93E5-4BFD-8CAF-83BFE76AEA14}"/>
              </a:ext>
            </a:extLst>
          </p:cNvPr>
          <p:cNvGraphicFramePr>
            <a:graphicFrameLocks noGrp="1"/>
          </p:cNvGraphicFramePr>
          <p:nvPr>
            <p:extLst>
              <p:ext uri="{D42A27DB-BD31-4B8C-83A1-F6EECF244321}">
                <p14:modId xmlns:p14="http://schemas.microsoft.com/office/powerpoint/2010/main" val="400227078"/>
              </p:ext>
            </p:extLst>
          </p:nvPr>
        </p:nvGraphicFramePr>
        <p:xfrm>
          <a:off x="1543381" y="977119"/>
          <a:ext cx="8479508" cy="3545840"/>
        </p:xfrm>
        <a:graphic>
          <a:graphicData uri="http://schemas.openxmlformats.org/drawingml/2006/table">
            <a:tbl>
              <a:tblPr firstRow="1" bandRow="1">
                <a:tableStyleId>{5C22544A-7EE6-4342-B048-85BDC9FD1C3A}</a:tableStyleId>
              </a:tblPr>
              <a:tblGrid>
                <a:gridCol w="2119877">
                  <a:extLst>
                    <a:ext uri="{9D8B030D-6E8A-4147-A177-3AD203B41FA5}">
                      <a16:colId xmlns:a16="http://schemas.microsoft.com/office/drawing/2014/main" val="3706240866"/>
                    </a:ext>
                  </a:extLst>
                </a:gridCol>
                <a:gridCol w="2119877">
                  <a:extLst>
                    <a:ext uri="{9D8B030D-6E8A-4147-A177-3AD203B41FA5}">
                      <a16:colId xmlns:a16="http://schemas.microsoft.com/office/drawing/2014/main" val="992384266"/>
                    </a:ext>
                  </a:extLst>
                </a:gridCol>
                <a:gridCol w="2119877">
                  <a:extLst>
                    <a:ext uri="{9D8B030D-6E8A-4147-A177-3AD203B41FA5}">
                      <a16:colId xmlns:a16="http://schemas.microsoft.com/office/drawing/2014/main" val="4013747264"/>
                    </a:ext>
                  </a:extLst>
                </a:gridCol>
                <a:gridCol w="2119877">
                  <a:extLst>
                    <a:ext uri="{9D8B030D-6E8A-4147-A177-3AD203B41FA5}">
                      <a16:colId xmlns:a16="http://schemas.microsoft.com/office/drawing/2014/main" val="1266462041"/>
                    </a:ext>
                  </a:extLst>
                </a:gridCol>
              </a:tblGrid>
              <a:tr h="370840">
                <a:tc>
                  <a:txBody>
                    <a:bodyPr/>
                    <a:lstStyle/>
                    <a:p>
                      <a:pPr algn="ctr"/>
                      <a:r>
                        <a:rPr lang="en-US" sz="1600" dirty="0"/>
                        <a:t>Compound</a:t>
                      </a:r>
                    </a:p>
                  </a:txBody>
                  <a:tcPr anchor="ctr"/>
                </a:tc>
                <a:tc>
                  <a:txBody>
                    <a:bodyPr/>
                    <a:lstStyle/>
                    <a:p>
                      <a:pPr algn="ctr"/>
                      <a:r>
                        <a:rPr lang="en-US" sz="1600" dirty="0"/>
                        <a:t>Heating Value** (Btu/ft3)</a:t>
                      </a:r>
                    </a:p>
                  </a:txBody>
                  <a:tcPr anchor="ctr"/>
                </a:tc>
                <a:tc>
                  <a:txBody>
                    <a:bodyPr/>
                    <a:lstStyle/>
                    <a:p>
                      <a:pPr algn="ctr"/>
                      <a:r>
                        <a:rPr lang="en-US" sz="1600" dirty="0"/>
                        <a:t>Price</a:t>
                      </a:r>
                    </a:p>
                  </a:txBody>
                  <a:tcPr anchor="ctr"/>
                </a:tc>
                <a:tc>
                  <a:txBody>
                    <a:bodyPr/>
                    <a:lstStyle/>
                    <a:p>
                      <a:pPr algn="ctr"/>
                      <a:r>
                        <a:rPr lang="en-US" sz="1600" dirty="0"/>
                        <a:t>Date</a:t>
                      </a:r>
                    </a:p>
                  </a:txBody>
                  <a:tcPr anchor="ctr"/>
                </a:tc>
                <a:extLst>
                  <a:ext uri="{0D108BD9-81ED-4DB2-BD59-A6C34878D82A}">
                    <a16:rowId xmlns:a16="http://schemas.microsoft.com/office/drawing/2014/main" val="2559391830"/>
                  </a:ext>
                </a:extLst>
              </a:tr>
              <a:tr h="370840">
                <a:tc>
                  <a:txBody>
                    <a:bodyPr/>
                    <a:lstStyle/>
                    <a:p>
                      <a:pPr algn="ctr"/>
                      <a:r>
                        <a:rPr lang="en-US" sz="1600" dirty="0"/>
                        <a:t>Methane, C1</a:t>
                      </a:r>
                    </a:p>
                  </a:txBody>
                  <a:tcPr anchor="ctr"/>
                </a:tc>
                <a:tc>
                  <a:txBody>
                    <a:bodyPr/>
                    <a:lstStyle/>
                    <a:p>
                      <a:pPr algn="ctr"/>
                      <a:r>
                        <a:rPr lang="en-US" sz="1600" dirty="0"/>
                        <a:t>1010.0</a:t>
                      </a:r>
                    </a:p>
                  </a:txBody>
                  <a:tcPr anchor="ctr"/>
                </a:tc>
                <a:tc>
                  <a:txBody>
                    <a:bodyPr/>
                    <a:lstStyle/>
                    <a:p>
                      <a:pPr algn="ctr"/>
                      <a:r>
                        <a:rPr lang="en-US" sz="1600" dirty="0"/>
                        <a:t>$2.90/MMBtu ***</a:t>
                      </a:r>
                    </a:p>
                  </a:txBody>
                  <a:tcPr anchor="ctr"/>
                </a:tc>
                <a:tc>
                  <a:txBody>
                    <a:bodyPr/>
                    <a:lstStyle/>
                    <a:p>
                      <a:pPr algn="ctr"/>
                      <a:r>
                        <a:rPr lang="en-US" sz="1600" dirty="0"/>
                        <a:t>07/09/2018</a:t>
                      </a:r>
                    </a:p>
                  </a:txBody>
                  <a:tcPr anchor="ctr"/>
                </a:tc>
                <a:extLst>
                  <a:ext uri="{0D108BD9-81ED-4DB2-BD59-A6C34878D82A}">
                    <a16:rowId xmlns:a16="http://schemas.microsoft.com/office/drawing/2014/main" val="2052951708"/>
                  </a:ext>
                </a:extLst>
              </a:tr>
              <a:tr h="370840">
                <a:tc>
                  <a:txBody>
                    <a:bodyPr/>
                    <a:lstStyle/>
                    <a:p>
                      <a:pPr algn="ctr"/>
                      <a:r>
                        <a:rPr lang="en-US" sz="1600" dirty="0"/>
                        <a:t>Ethane, C2</a:t>
                      </a:r>
                    </a:p>
                  </a:txBody>
                  <a:tcPr anchor="ctr"/>
                </a:tc>
                <a:tc>
                  <a:txBody>
                    <a:bodyPr/>
                    <a:lstStyle/>
                    <a:p>
                      <a:pPr algn="ctr"/>
                      <a:r>
                        <a:rPr lang="en-US" sz="1600" dirty="0"/>
                        <a:t>1769.7</a:t>
                      </a:r>
                    </a:p>
                  </a:txBody>
                  <a:tcPr anchor="ctr"/>
                </a:tc>
                <a:tc>
                  <a:txBody>
                    <a:bodyPr/>
                    <a:lstStyle/>
                    <a:p>
                      <a:pPr algn="ctr"/>
                      <a:r>
                        <a:rPr lang="en-US" sz="1600" dirty="0"/>
                        <a:t>$0.3905/gal</a:t>
                      </a:r>
                    </a:p>
                  </a:txBody>
                  <a:tcPr anchor="ctr"/>
                </a:tc>
                <a:tc>
                  <a:txBody>
                    <a:bodyPr/>
                    <a:lstStyle/>
                    <a:p>
                      <a:pPr algn="ctr"/>
                      <a:r>
                        <a:rPr lang="en-US" sz="1600" dirty="0"/>
                        <a:t>07/09/2018</a:t>
                      </a:r>
                    </a:p>
                  </a:txBody>
                  <a:tcPr anchor="ctr"/>
                </a:tc>
                <a:extLst>
                  <a:ext uri="{0D108BD9-81ED-4DB2-BD59-A6C34878D82A}">
                    <a16:rowId xmlns:a16="http://schemas.microsoft.com/office/drawing/2014/main" val="3121256820"/>
                  </a:ext>
                </a:extLst>
              </a:tr>
              <a:tr h="370840">
                <a:tc>
                  <a:txBody>
                    <a:bodyPr/>
                    <a:lstStyle/>
                    <a:p>
                      <a:pPr algn="ctr"/>
                      <a:r>
                        <a:rPr lang="en-US" sz="1600" dirty="0"/>
                        <a:t>Propane, C3</a:t>
                      </a:r>
                    </a:p>
                  </a:txBody>
                  <a:tcPr anchor="ctr"/>
                </a:tc>
                <a:tc>
                  <a:txBody>
                    <a:bodyPr/>
                    <a:lstStyle/>
                    <a:p>
                      <a:pPr algn="ctr"/>
                      <a:r>
                        <a:rPr lang="en-US" sz="1600" dirty="0"/>
                        <a:t>2516.1</a:t>
                      </a:r>
                    </a:p>
                  </a:txBody>
                  <a:tcPr anchor="ctr"/>
                </a:tc>
                <a:tc>
                  <a:txBody>
                    <a:bodyPr/>
                    <a:lstStyle/>
                    <a:p>
                      <a:pPr algn="ctr"/>
                      <a:r>
                        <a:rPr lang="en-US" sz="1600" dirty="0"/>
                        <a:t>$0.952/gal</a:t>
                      </a:r>
                    </a:p>
                  </a:txBody>
                  <a:tcPr anchor="ctr"/>
                </a:tc>
                <a:tc>
                  <a:txBody>
                    <a:bodyPr/>
                    <a:lstStyle/>
                    <a:p>
                      <a:pPr algn="ctr"/>
                      <a:r>
                        <a:rPr lang="en-US" sz="1600" dirty="0"/>
                        <a:t>07/06/2018</a:t>
                      </a:r>
                    </a:p>
                  </a:txBody>
                  <a:tcPr anchor="ctr"/>
                </a:tc>
                <a:extLst>
                  <a:ext uri="{0D108BD9-81ED-4DB2-BD59-A6C34878D82A}">
                    <a16:rowId xmlns:a16="http://schemas.microsoft.com/office/drawing/2014/main" val="3950313649"/>
                  </a:ext>
                </a:extLst>
              </a:tr>
              <a:tr h="370840">
                <a:tc>
                  <a:txBody>
                    <a:bodyPr/>
                    <a:lstStyle/>
                    <a:p>
                      <a:pPr algn="ctr"/>
                      <a:r>
                        <a:rPr lang="en-US" sz="1600" dirty="0"/>
                        <a:t>Isobutane, iC4</a:t>
                      </a:r>
                    </a:p>
                  </a:txBody>
                  <a:tcPr anchor="ctr"/>
                </a:tc>
                <a:tc>
                  <a:txBody>
                    <a:bodyPr/>
                    <a:lstStyle/>
                    <a:p>
                      <a:pPr algn="ctr"/>
                      <a:r>
                        <a:rPr lang="en-US" sz="1600" dirty="0"/>
                        <a:t>3251.9</a:t>
                      </a:r>
                    </a:p>
                  </a:txBody>
                  <a:tcPr anchor="ctr"/>
                </a:tc>
                <a:tc>
                  <a:txBody>
                    <a:bodyPr/>
                    <a:lstStyle/>
                    <a:p>
                      <a:pPr algn="ctr"/>
                      <a:r>
                        <a:rPr lang="en-US" sz="1600" dirty="0"/>
                        <a:t>$1.2046/gal</a:t>
                      </a:r>
                    </a:p>
                  </a:txBody>
                  <a:tcPr anchor="ctr"/>
                </a:tc>
                <a:tc>
                  <a:txBody>
                    <a:bodyPr/>
                    <a:lstStyle/>
                    <a:p>
                      <a:pPr algn="ctr"/>
                      <a:r>
                        <a:rPr lang="en-US" sz="1600" dirty="0"/>
                        <a:t>07/09/2018</a:t>
                      </a:r>
                    </a:p>
                  </a:txBody>
                  <a:tcPr anchor="ctr"/>
                </a:tc>
                <a:extLst>
                  <a:ext uri="{0D108BD9-81ED-4DB2-BD59-A6C34878D82A}">
                    <a16:rowId xmlns:a16="http://schemas.microsoft.com/office/drawing/2014/main" val="4246716199"/>
                  </a:ext>
                </a:extLst>
              </a:tr>
              <a:tr h="370840">
                <a:tc>
                  <a:txBody>
                    <a:bodyPr/>
                    <a:lstStyle/>
                    <a:p>
                      <a:pPr algn="ctr"/>
                      <a:r>
                        <a:rPr lang="en-US" sz="1600" dirty="0"/>
                        <a:t>Normal Butane, nC4</a:t>
                      </a:r>
                    </a:p>
                  </a:txBody>
                  <a:tcPr anchor="ctr"/>
                </a:tc>
                <a:tc>
                  <a:txBody>
                    <a:bodyPr/>
                    <a:lstStyle/>
                    <a:p>
                      <a:pPr algn="ctr"/>
                      <a:r>
                        <a:rPr lang="en-US" sz="1600" dirty="0"/>
                        <a:t>3262.3</a:t>
                      </a:r>
                    </a:p>
                  </a:txBody>
                  <a:tcPr anchor="ctr"/>
                </a:tc>
                <a:tc>
                  <a:txBody>
                    <a:bodyPr/>
                    <a:lstStyle/>
                    <a:p>
                      <a:pPr algn="ctr"/>
                      <a:r>
                        <a:rPr lang="en-US" sz="1600" dirty="0"/>
                        <a:t>$1.1767/gal</a:t>
                      </a:r>
                    </a:p>
                  </a:txBody>
                  <a:tcPr anchor="ctr"/>
                </a:tc>
                <a:tc>
                  <a:txBody>
                    <a:bodyPr/>
                    <a:lstStyle/>
                    <a:p>
                      <a:pPr algn="ctr"/>
                      <a:r>
                        <a:rPr lang="en-US" sz="1600" dirty="0"/>
                        <a:t>07/09/2018</a:t>
                      </a:r>
                    </a:p>
                  </a:txBody>
                  <a:tcPr anchor="ctr"/>
                </a:tc>
                <a:extLst>
                  <a:ext uri="{0D108BD9-81ED-4DB2-BD59-A6C34878D82A}">
                    <a16:rowId xmlns:a16="http://schemas.microsoft.com/office/drawing/2014/main" val="2529336286"/>
                  </a:ext>
                </a:extLst>
              </a:tr>
              <a:tr h="370840">
                <a:tc>
                  <a:txBody>
                    <a:bodyPr/>
                    <a:lstStyle/>
                    <a:p>
                      <a:pPr algn="ctr"/>
                      <a:r>
                        <a:rPr lang="en-US" sz="1600" dirty="0" err="1"/>
                        <a:t>Isopentane</a:t>
                      </a:r>
                      <a:r>
                        <a:rPr lang="en-US" sz="1600" dirty="0"/>
                        <a:t>, iC5</a:t>
                      </a:r>
                    </a:p>
                  </a:txBody>
                  <a:tcPr anchor="ctr"/>
                </a:tc>
                <a:tc>
                  <a:txBody>
                    <a:bodyPr/>
                    <a:lstStyle/>
                    <a:p>
                      <a:pPr algn="ctr"/>
                      <a:r>
                        <a:rPr lang="en-US" sz="1600" dirty="0"/>
                        <a:t>4000.9</a:t>
                      </a:r>
                    </a:p>
                  </a:txBody>
                  <a:tcPr anchor="ctr"/>
                </a:tc>
                <a:tc>
                  <a:txBody>
                    <a:bodyPr/>
                    <a:lstStyle/>
                    <a:p>
                      <a:pPr algn="ctr"/>
                      <a:r>
                        <a:rPr lang="en-US" sz="1600" dirty="0"/>
                        <a:t>$1.5586/gal ****</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07/09/2018</a:t>
                      </a:r>
                    </a:p>
                  </a:txBody>
                  <a:tcPr anchor="ctr"/>
                </a:tc>
                <a:extLst>
                  <a:ext uri="{0D108BD9-81ED-4DB2-BD59-A6C34878D82A}">
                    <a16:rowId xmlns:a16="http://schemas.microsoft.com/office/drawing/2014/main" val="2166229404"/>
                  </a:ext>
                </a:extLst>
              </a:tr>
              <a:tr h="370840">
                <a:tc>
                  <a:txBody>
                    <a:bodyPr/>
                    <a:lstStyle/>
                    <a:p>
                      <a:pPr algn="ctr"/>
                      <a:r>
                        <a:rPr lang="en-US" sz="1600" dirty="0"/>
                        <a:t>Normal Pentane, nC5</a:t>
                      </a:r>
                    </a:p>
                  </a:txBody>
                  <a:tcPr anchor="ctr"/>
                </a:tc>
                <a:tc>
                  <a:txBody>
                    <a:bodyPr/>
                    <a:lstStyle/>
                    <a:p>
                      <a:pPr algn="ctr"/>
                      <a:r>
                        <a:rPr lang="en-US" sz="1600" dirty="0"/>
                        <a:t>4008.7</a:t>
                      </a:r>
                    </a:p>
                  </a:txBody>
                  <a:tcPr anchor="ctr"/>
                </a:tc>
                <a:tc>
                  <a:txBody>
                    <a:bodyPr/>
                    <a:lstStyle/>
                    <a:p>
                      <a:pPr algn="ctr"/>
                      <a:r>
                        <a:rPr lang="en-US" sz="1600" dirty="0"/>
                        <a:t>$1.5586/gal ****</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07/09/2018</a:t>
                      </a:r>
                    </a:p>
                  </a:txBody>
                  <a:tcPr anchor="ctr"/>
                </a:tc>
                <a:extLst>
                  <a:ext uri="{0D108BD9-81ED-4DB2-BD59-A6C34878D82A}">
                    <a16:rowId xmlns:a16="http://schemas.microsoft.com/office/drawing/2014/main" val="668941021"/>
                  </a:ext>
                </a:extLst>
              </a:tr>
              <a:tr h="370840">
                <a:tc>
                  <a:txBody>
                    <a:bodyPr/>
                    <a:lstStyle/>
                    <a:p>
                      <a:pPr algn="ctr"/>
                      <a:r>
                        <a:rPr lang="en-US" sz="1600" dirty="0"/>
                        <a:t>Hexane Plus*, C6+</a:t>
                      </a:r>
                    </a:p>
                  </a:txBody>
                  <a:tcPr anchor="ctr"/>
                </a:tc>
                <a:tc>
                  <a:txBody>
                    <a:bodyPr/>
                    <a:lstStyle/>
                    <a:p>
                      <a:pPr algn="ctr"/>
                      <a:r>
                        <a:rPr lang="en-US" sz="1600" dirty="0"/>
                        <a:t>5129.22</a:t>
                      </a:r>
                    </a:p>
                  </a:txBody>
                  <a:tcPr anchor="ctr"/>
                </a:tc>
                <a:tc>
                  <a:txBody>
                    <a:bodyPr/>
                    <a:lstStyle/>
                    <a:p>
                      <a:pPr algn="ctr"/>
                      <a:r>
                        <a:rPr lang="en-US" sz="1600" dirty="0"/>
                        <a:t>$1.5586/gal ****</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07/09/2018</a:t>
                      </a:r>
                    </a:p>
                  </a:txBody>
                  <a:tcPr anchor="ctr"/>
                </a:tc>
                <a:extLst>
                  <a:ext uri="{0D108BD9-81ED-4DB2-BD59-A6C34878D82A}">
                    <a16:rowId xmlns:a16="http://schemas.microsoft.com/office/drawing/2014/main" val="4080596026"/>
                  </a:ext>
                </a:extLst>
              </a:tr>
            </a:tbl>
          </a:graphicData>
        </a:graphic>
      </p:graphicFrame>
      <p:sp>
        <p:nvSpPr>
          <p:cNvPr id="4" name="TextBox 3">
            <a:extLst>
              <a:ext uri="{FF2B5EF4-FFF2-40B4-BE49-F238E27FC236}">
                <a16:creationId xmlns:a16="http://schemas.microsoft.com/office/drawing/2014/main" id="{3387010B-13B2-4692-8B0A-701B5450B849}"/>
              </a:ext>
            </a:extLst>
          </p:cNvPr>
          <p:cNvSpPr txBox="1"/>
          <p:nvPr/>
        </p:nvSpPr>
        <p:spPr>
          <a:xfrm>
            <a:off x="1543381" y="4682758"/>
            <a:ext cx="4085062" cy="1200329"/>
          </a:xfrm>
          <a:prstGeom prst="rect">
            <a:avLst/>
          </a:prstGeom>
          <a:noFill/>
        </p:spPr>
        <p:txBody>
          <a:bodyPr wrap="square" rtlCol="0">
            <a:spAutoFit/>
          </a:bodyPr>
          <a:lstStyle/>
          <a:p>
            <a:r>
              <a:rPr lang="en-US" dirty="0"/>
              <a:t>* Recall that we assume the composition of hexane plus to be equal to 60%  nC6 (hexane), 30% nC7 (heptane) and 10% nC8 (octane) per GPA Standard 2216.</a:t>
            </a:r>
          </a:p>
        </p:txBody>
      </p:sp>
      <p:sp>
        <p:nvSpPr>
          <p:cNvPr id="5" name="TextBox 4">
            <a:extLst>
              <a:ext uri="{FF2B5EF4-FFF2-40B4-BE49-F238E27FC236}">
                <a16:creationId xmlns:a16="http://schemas.microsoft.com/office/drawing/2014/main" id="{EE6A3CE2-FC68-4199-9681-C32AF2A5DFAB}"/>
              </a:ext>
            </a:extLst>
          </p:cNvPr>
          <p:cNvSpPr txBox="1"/>
          <p:nvPr/>
        </p:nvSpPr>
        <p:spPr>
          <a:xfrm>
            <a:off x="6569476" y="4682758"/>
            <a:ext cx="3453413" cy="1200329"/>
          </a:xfrm>
          <a:prstGeom prst="rect">
            <a:avLst/>
          </a:prstGeom>
          <a:noFill/>
        </p:spPr>
        <p:txBody>
          <a:bodyPr wrap="square" rtlCol="0">
            <a:spAutoFit/>
          </a:bodyPr>
          <a:lstStyle/>
          <a:p>
            <a:r>
              <a:rPr lang="en-US" dirty="0"/>
              <a:t>*** Pipeline quality natural gas is predominantly composed of methane.  The quoted price is for NYMEX natural gas.</a:t>
            </a:r>
          </a:p>
        </p:txBody>
      </p:sp>
      <p:sp>
        <p:nvSpPr>
          <p:cNvPr id="6" name="TextBox 5">
            <a:extLst>
              <a:ext uri="{FF2B5EF4-FFF2-40B4-BE49-F238E27FC236}">
                <a16:creationId xmlns:a16="http://schemas.microsoft.com/office/drawing/2014/main" id="{1A402C4D-D516-4338-911C-D6CC3498849F}"/>
              </a:ext>
            </a:extLst>
          </p:cNvPr>
          <p:cNvSpPr txBox="1"/>
          <p:nvPr/>
        </p:nvSpPr>
        <p:spPr>
          <a:xfrm>
            <a:off x="6569476" y="6042886"/>
            <a:ext cx="3453413" cy="646331"/>
          </a:xfrm>
          <a:prstGeom prst="rect">
            <a:avLst/>
          </a:prstGeom>
          <a:noFill/>
        </p:spPr>
        <p:txBody>
          <a:bodyPr wrap="square" rtlCol="0">
            <a:spAutoFit/>
          </a:bodyPr>
          <a:lstStyle/>
          <a:p>
            <a:r>
              <a:rPr lang="en-US" dirty="0"/>
              <a:t>**** C5+ is priced and sold as “natural gasoline” </a:t>
            </a:r>
          </a:p>
        </p:txBody>
      </p:sp>
      <p:sp>
        <p:nvSpPr>
          <p:cNvPr id="7" name="TextBox 6">
            <a:extLst>
              <a:ext uri="{FF2B5EF4-FFF2-40B4-BE49-F238E27FC236}">
                <a16:creationId xmlns:a16="http://schemas.microsoft.com/office/drawing/2014/main" id="{7DE3CA5F-EF09-4C85-8E77-9FAF98CD45B3}"/>
              </a:ext>
            </a:extLst>
          </p:cNvPr>
          <p:cNvSpPr txBox="1"/>
          <p:nvPr/>
        </p:nvSpPr>
        <p:spPr>
          <a:xfrm>
            <a:off x="2329722" y="6042885"/>
            <a:ext cx="3453413" cy="369332"/>
          </a:xfrm>
          <a:prstGeom prst="rect">
            <a:avLst/>
          </a:prstGeom>
          <a:noFill/>
        </p:spPr>
        <p:txBody>
          <a:bodyPr wrap="square" rtlCol="0">
            <a:spAutoFit/>
          </a:bodyPr>
          <a:lstStyle/>
          <a:p>
            <a:r>
              <a:rPr lang="en-US" dirty="0"/>
              <a:t>** From GPA Standard 2145</a:t>
            </a:r>
          </a:p>
        </p:txBody>
      </p:sp>
    </p:spTree>
    <p:extLst>
      <p:ext uri="{BB962C8B-B14F-4D97-AF65-F5344CB8AC3E}">
        <p14:creationId xmlns:p14="http://schemas.microsoft.com/office/powerpoint/2010/main" val="62117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6A9FE-192D-4630-A2F6-F5136CC43046}"/>
              </a:ext>
            </a:extLst>
          </p:cNvPr>
          <p:cNvSpPr txBox="1"/>
          <p:nvPr/>
        </p:nvSpPr>
        <p:spPr>
          <a:xfrm>
            <a:off x="1543381" y="161012"/>
            <a:ext cx="9988712" cy="646331"/>
          </a:xfrm>
          <a:prstGeom prst="rect">
            <a:avLst/>
          </a:prstGeom>
          <a:noFill/>
        </p:spPr>
        <p:txBody>
          <a:bodyPr wrap="square" rtlCol="0">
            <a:spAutoFit/>
          </a:bodyPr>
          <a:lstStyle/>
          <a:p>
            <a:r>
              <a:rPr lang="en-US" sz="3600" dirty="0"/>
              <a:t>Why Don’t We Allocate NGLs by Energy Balance?</a:t>
            </a:r>
          </a:p>
        </p:txBody>
      </p:sp>
      <p:sp>
        <p:nvSpPr>
          <p:cNvPr id="3" name="TextBox 2">
            <a:extLst>
              <a:ext uri="{FF2B5EF4-FFF2-40B4-BE49-F238E27FC236}">
                <a16:creationId xmlns:a16="http://schemas.microsoft.com/office/drawing/2014/main" id="{C75CA578-1857-4C8E-8498-6DAD9E6EF4AD}"/>
              </a:ext>
            </a:extLst>
          </p:cNvPr>
          <p:cNvSpPr txBox="1"/>
          <p:nvPr/>
        </p:nvSpPr>
        <p:spPr>
          <a:xfrm>
            <a:off x="1543380" y="954137"/>
            <a:ext cx="9225234" cy="1200329"/>
          </a:xfrm>
          <a:prstGeom prst="rect">
            <a:avLst/>
          </a:prstGeom>
          <a:noFill/>
        </p:spPr>
        <p:txBody>
          <a:bodyPr wrap="square" rtlCol="0">
            <a:spAutoFit/>
          </a:bodyPr>
          <a:lstStyle/>
          <a:p>
            <a:r>
              <a:rPr lang="en-US" sz="2400" dirty="0"/>
              <a:t>The prices of NGL components vary continuously, not only in absolute terms, but also with respect to one another.  On the other hand, NGL component energy content values are constant, physical properties.</a:t>
            </a:r>
          </a:p>
        </p:txBody>
      </p:sp>
      <p:graphicFrame>
        <p:nvGraphicFramePr>
          <p:cNvPr id="4" name="Table 3">
            <a:extLst>
              <a:ext uri="{FF2B5EF4-FFF2-40B4-BE49-F238E27FC236}">
                <a16:creationId xmlns:a16="http://schemas.microsoft.com/office/drawing/2014/main" id="{E1670F5C-622A-4F30-8A2C-5BAE16CFE336}"/>
              </a:ext>
            </a:extLst>
          </p:cNvPr>
          <p:cNvGraphicFramePr>
            <a:graphicFrameLocks noGrp="1"/>
          </p:cNvGraphicFramePr>
          <p:nvPr>
            <p:extLst>
              <p:ext uri="{D42A27DB-BD31-4B8C-83A1-F6EECF244321}">
                <p14:modId xmlns:p14="http://schemas.microsoft.com/office/powerpoint/2010/main" val="502819863"/>
              </p:ext>
            </p:extLst>
          </p:nvPr>
        </p:nvGraphicFramePr>
        <p:xfrm>
          <a:off x="2091997" y="230126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29170590"/>
                    </a:ext>
                  </a:extLst>
                </a:gridCol>
                <a:gridCol w="2709333">
                  <a:extLst>
                    <a:ext uri="{9D8B030D-6E8A-4147-A177-3AD203B41FA5}">
                      <a16:colId xmlns:a16="http://schemas.microsoft.com/office/drawing/2014/main" val="4004865482"/>
                    </a:ext>
                  </a:extLst>
                </a:gridCol>
                <a:gridCol w="2709333">
                  <a:extLst>
                    <a:ext uri="{9D8B030D-6E8A-4147-A177-3AD203B41FA5}">
                      <a16:colId xmlns:a16="http://schemas.microsoft.com/office/drawing/2014/main" val="2641345483"/>
                    </a:ext>
                  </a:extLst>
                </a:gridCol>
              </a:tblGrid>
              <a:tr h="370840">
                <a:tc>
                  <a:txBody>
                    <a:bodyPr/>
                    <a:lstStyle/>
                    <a:p>
                      <a:pPr algn="ctr"/>
                      <a:endParaRPr lang="en-US" dirty="0"/>
                    </a:p>
                  </a:txBody>
                  <a:tcPr anchor="ctr"/>
                </a:tc>
                <a:tc>
                  <a:txBody>
                    <a:bodyPr/>
                    <a:lstStyle/>
                    <a:p>
                      <a:pPr algn="ctr"/>
                      <a:r>
                        <a:rPr lang="en-US" dirty="0"/>
                        <a:t>Energy Content (Btu/ft</a:t>
                      </a:r>
                      <a:r>
                        <a:rPr lang="en-US" baseline="30000" dirty="0"/>
                        <a:t>3</a:t>
                      </a:r>
                      <a:r>
                        <a:rPr lang="en-US" dirty="0"/>
                        <a:t>)</a:t>
                      </a:r>
                    </a:p>
                  </a:txBody>
                  <a:tcPr anchor="ctr"/>
                </a:tc>
                <a:tc>
                  <a:txBody>
                    <a:bodyPr/>
                    <a:lstStyle/>
                    <a:p>
                      <a:pPr algn="ctr"/>
                      <a:r>
                        <a:rPr lang="en-US" dirty="0"/>
                        <a:t>Price ($/gal)</a:t>
                      </a:r>
                    </a:p>
                  </a:txBody>
                  <a:tcPr anchor="ctr"/>
                </a:tc>
                <a:extLst>
                  <a:ext uri="{0D108BD9-81ED-4DB2-BD59-A6C34878D82A}">
                    <a16:rowId xmlns:a16="http://schemas.microsoft.com/office/drawing/2014/main" val="902939400"/>
                  </a:ext>
                </a:extLst>
              </a:tr>
              <a:tr h="370840">
                <a:tc>
                  <a:txBody>
                    <a:bodyPr/>
                    <a:lstStyle/>
                    <a:p>
                      <a:pPr algn="ctr"/>
                      <a:r>
                        <a:rPr lang="en-US" dirty="0"/>
                        <a:t>Ethane, C2</a:t>
                      </a:r>
                    </a:p>
                  </a:txBody>
                  <a:tcPr anchor="ctr"/>
                </a:tc>
                <a:tc>
                  <a:txBody>
                    <a:bodyPr/>
                    <a:lstStyle/>
                    <a:p>
                      <a:pPr algn="ctr"/>
                      <a:r>
                        <a:rPr lang="en-US" dirty="0"/>
                        <a:t>1769.7</a:t>
                      </a:r>
                    </a:p>
                  </a:txBody>
                  <a:tcPr anchor="ctr"/>
                </a:tc>
                <a:tc>
                  <a:txBody>
                    <a:bodyPr/>
                    <a:lstStyle/>
                    <a:p>
                      <a:pPr algn="ctr"/>
                      <a:r>
                        <a:rPr lang="en-US" dirty="0"/>
                        <a:t>0.3905</a:t>
                      </a:r>
                    </a:p>
                  </a:txBody>
                  <a:tcPr anchor="ctr"/>
                </a:tc>
                <a:extLst>
                  <a:ext uri="{0D108BD9-81ED-4DB2-BD59-A6C34878D82A}">
                    <a16:rowId xmlns:a16="http://schemas.microsoft.com/office/drawing/2014/main" val="153247080"/>
                  </a:ext>
                </a:extLst>
              </a:tr>
              <a:tr h="370840">
                <a:tc>
                  <a:txBody>
                    <a:bodyPr/>
                    <a:lstStyle/>
                    <a:p>
                      <a:pPr algn="ctr"/>
                      <a:r>
                        <a:rPr lang="en-US" dirty="0"/>
                        <a:t>Normal Butane, nC4</a:t>
                      </a:r>
                    </a:p>
                  </a:txBody>
                  <a:tcPr anchor="ctr"/>
                </a:tc>
                <a:tc>
                  <a:txBody>
                    <a:bodyPr/>
                    <a:lstStyle/>
                    <a:p>
                      <a:pPr algn="ctr"/>
                      <a:r>
                        <a:rPr lang="en-US" dirty="0"/>
                        <a:t>3262.3</a:t>
                      </a:r>
                    </a:p>
                  </a:txBody>
                  <a:tcPr anchor="ctr"/>
                </a:tc>
                <a:tc>
                  <a:txBody>
                    <a:bodyPr/>
                    <a:lstStyle/>
                    <a:p>
                      <a:pPr algn="ctr"/>
                      <a:r>
                        <a:rPr lang="en-US" dirty="0"/>
                        <a:t>1.1767</a:t>
                      </a:r>
                    </a:p>
                  </a:txBody>
                  <a:tcPr anchor="ctr"/>
                </a:tc>
                <a:extLst>
                  <a:ext uri="{0D108BD9-81ED-4DB2-BD59-A6C34878D82A}">
                    <a16:rowId xmlns:a16="http://schemas.microsoft.com/office/drawing/2014/main" val="1811426228"/>
                  </a:ext>
                </a:extLst>
              </a:tr>
              <a:tr h="370840">
                <a:tc>
                  <a:txBody>
                    <a:bodyPr/>
                    <a:lstStyle/>
                    <a:p>
                      <a:pPr algn="ctr"/>
                      <a:endParaRPr lang="en-US" dirty="0"/>
                    </a:p>
                  </a:txBody>
                  <a:tcPr anchor="ctr"/>
                </a:tc>
                <a:tc gridSpan="2">
                  <a:txBody>
                    <a:bodyPr/>
                    <a:lstStyle/>
                    <a:p>
                      <a:pPr algn="ctr"/>
                      <a:r>
                        <a:rPr lang="en-US" dirty="0"/>
                        <a:t>Ratio</a:t>
                      </a:r>
                    </a:p>
                  </a:txBody>
                  <a:tcPr anchor="ctr"/>
                </a:tc>
                <a:tc hMerge="1">
                  <a:txBody>
                    <a:bodyPr/>
                    <a:lstStyle/>
                    <a:p>
                      <a:pPr algn="ctr"/>
                      <a:endParaRPr lang="en-US" dirty="0"/>
                    </a:p>
                  </a:txBody>
                  <a:tcPr anchor="ctr"/>
                </a:tc>
                <a:extLst>
                  <a:ext uri="{0D108BD9-81ED-4DB2-BD59-A6C34878D82A}">
                    <a16:rowId xmlns:a16="http://schemas.microsoft.com/office/drawing/2014/main" val="523028590"/>
                  </a:ext>
                </a:extLst>
              </a:tr>
              <a:tr h="370840">
                <a:tc>
                  <a:txBody>
                    <a:bodyPr/>
                    <a:lstStyle/>
                    <a:p>
                      <a:pPr algn="ctr"/>
                      <a:r>
                        <a:rPr lang="en-US" dirty="0"/>
                        <a:t>Normal Butane/Ethane</a:t>
                      </a:r>
                    </a:p>
                  </a:txBody>
                  <a:tcPr anchor="ctr"/>
                </a:tc>
                <a:tc>
                  <a:txBody>
                    <a:bodyPr/>
                    <a:lstStyle/>
                    <a:p>
                      <a:pPr algn="ctr"/>
                      <a:r>
                        <a:rPr lang="en-US" dirty="0"/>
                        <a:t>1.84</a:t>
                      </a:r>
                    </a:p>
                  </a:txBody>
                  <a:tcPr anchor="ctr"/>
                </a:tc>
                <a:tc>
                  <a:txBody>
                    <a:bodyPr/>
                    <a:lstStyle/>
                    <a:p>
                      <a:pPr algn="ctr"/>
                      <a:r>
                        <a:rPr lang="en-US" dirty="0"/>
                        <a:t>3.01</a:t>
                      </a:r>
                    </a:p>
                  </a:txBody>
                  <a:tcPr anchor="ctr"/>
                </a:tc>
                <a:extLst>
                  <a:ext uri="{0D108BD9-81ED-4DB2-BD59-A6C34878D82A}">
                    <a16:rowId xmlns:a16="http://schemas.microsoft.com/office/drawing/2014/main" val="3215130035"/>
                  </a:ext>
                </a:extLst>
              </a:tr>
            </a:tbl>
          </a:graphicData>
        </a:graphic>
      </p:graphicFrame>
      <p:sp>
        <p:nvSpPr>
          <p:cNvPr id="5" name="TextBox 4">
            <a:extLst>
              <a:ext uri="{FF2B5EF4-FFF2-40B4-BE49-F238E27FC236}">
                <a16:creationId xmlns:a16="http://schemas.microsoft.com/office/drawing/2014/main" id="{5E47F341-A61D-4A57-A6A9-0E138FF5FDED}"/>
              </a:ext>
            </a:extLst>
          </p:cNvPr>
          <p:cNvSpPr txBox="1"/>
          <p:nvPr/>
        </p:nvSpPr>
        <p:spPr>
          <a:xfrm>
            <a:off x="1086846" y="4302254"/>
            <a:ext cx="10085033" cy="461665"/>
          </a:xfrm>
          <a:prstGeom prst="rect">
            <a:avLst/>
          </a:prstGeom>
          <a:noFill/>
        </p:spPr>
        <p:txBody>
          <a:bodyPr wrap="square" rtlCol="0">
            <a:spAutoFit/>
          </a:bodyPr>
          <a:lstStyle/>
          <a:p>
            <a:r>
              <a:rPr lang="en-US" sz="2400" dirty="0"/>
              <a:t>Butane is currently worth 3x as much as ethane, but only has 84% more energy.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A2404E-4E19-47EA-B83D-B23BC93241CC}"/>
                  </a:ext>
                </a:extLst>
              </p:cNvPr>
              <p:cNvSpPr txBox="1"/>
              <p:nvPr/>
            </p:nvSpPr>
            <p:spPr>
              <a:xfrm>
                <a:off x="2621319" y="4915972"/>
                <a:ext cx="7016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𝐿𝑒𝑡</m:t>
                      </m:r>
                      <m:r>
                        <a:rPr lang="en-US" b="0" i="1" smtClean="0">
                          <a:latin typeface="Cambria Math" panose="02040503050406030204" pitchFamily="18" charset="0"/>
                        </a:rPr>
                        <m:t> </m:t>
                      </m:r>
                      <m:r>
                        <a:rPr lang="en-US" b="0" i="1" smtClean="0">
                          <a:latin typeface="Cambria Math" panose="02040503050406030204" pitchFamily="18" charset="0"/>
                        </a:rPr>
                        <m:t>𝐿𝑒𝑎𝑠𝑒</m:t>
                      </m:r>
                      <m:r>
                        <a:rPr lang="en-US" b="0" i="1" smtClean="0">
                          <a:latin typeface="Cambria Math" panose="02040503050406030204" pitchFamily="18" charset="0"/>
                        </a:rPr>
                        <m:t> 1 </m:t>
                      </m:r>
                      <m:r>
                        <a:rPr lang="en-US" b="0" i="1" smtClean="0">
                          <a:latin typeface="Cambria Math" panose="02040503050406030204" pitchFamily="18" charset="0"/>
                        </a:rPr>
                        <m:t>𝑝𝑟𝑜𝑑𝑢𝑐𝑒</m:t>
                      </m:r>
                      <m:r>
                        <a:rPr lang="en-US" b="0" i="1" smtClean="0">
                          <a:latin typeface="Cambria Math" panose="02040503050406030204" pitchFamily="18" charset="0"/>
                        </a:rPr>
                        <m:t> 1000 </m:t>
                      </m:r>
                      <m:r>
                        <a:rPr lang="en-US" b="0" i="1" smtClean="0">
                          <a:latin typeface="Cambria Math" panose="02040503050406030204" pitchFamily="18" charset="0"/>
                        </a:rPr>
                        <m:t>𝑔𝑎𝑙</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2, 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𝐿𝑒𝑎𝑠𝑒</m:t>
                      </m:r>
                      <m:r>
                        <a:rPr lang="en-US" b="0" i="1" smtClean="0">
                          <a:latin typeface="Cambria Math" panose="02040503050406030204" pitchFamily="18" charset="0"/>
                        </a:rPr>
                        <m:t> 2 </m:t>
                      </m:r>
                      <m:r>
                        <a:rPr lang="en-US" b="0" i="1" smtClean="0">
                          <a:latin typeface="Cambria Math" panose="02040503050406030204" pitchFamily="18" charset="0"/>
                        </a:rPr>
                        <m:t>𝑝𝑟𝑜𝑑𝑢𝑐𝑒</m:t>
                      </m:r>
                      <m:r>
                        <a:rPr lang="en-US" b="0" i="1" smtClean="0">
                          <a:latin typeface="Cambria Math" panose="02040503050406030204" pitchFamily="18" charset="0"/>
                        </a:rPr>
                        <m:t> 1000 </m:t>
                      </m:r>
                      <m:r>
                        <a:rPr lang="en-US" b="0" i="1" smtClean="0">
                          <a:latin typeface="Cambria Math" panose="02040503050406030204" pitchFamily="18" charset="0"/>
                        </a:rPr>
                        <m:t>𝑔𝑎𝑙</m:t>
                      </m:r>
                      <m:r>
                        <a:rPr lang="en-US" b="0" i="1" smtClean="0">
                          <a:latin typeface="Cambria Math" panose="02040503050406030204" pitchFamily="18" charset="0"/>
                        </a:rPr>
                        <m:t> </m:t>
                      </m:r>
                      <m:r>
                        <a:rPr lang="en-US" b="0" i="1" smtClean="0">
                          <a:latin typeface="Cambria Math" panose="02040503050406030204" pitchFamily="18" charset="0"/>
                        </a:rPr>
                        <m:t>𝑛𝐶</m:t>
                      </m:r>
                      <m:r>
                        <a:rPr lang="en-US" b="0" i="1" smtClean="0">
                          <a:latin typeface="Cambria Math" panose="02040503050406030204" pitchFamily="18" charset="0"/>
                        </a:rPr>
                        <m:t>4</m:t>
                      </m:r>
                    </m:oMath>
                  </m:oMathPara>
                </a14:m>
                <a:endParaRPr lang="en-US" dirty="0"/>
              </a:p>
            </p:txBody>
          </p:sp>
        </mc:Choice>
        <mc:Fallback xmlns="">
          <p:sp>
            <p:nvSpPr>
              <p:cNvPr id="6" name="TextBox 5">
                <a:extLst>
                  <a:ext uri="{FF2B5EF4-FFF2-40B4-BE49-F238E27FC236}">
                    <a16:creationId xmlns:a16="http://schemas.microsoft.com/office/drawing/2014/main" id="{71A2404E-4E19-47EA-B83D-B23BC93241CC}"/>
                  </a:ext>
                </a:extLst>
              </p:cNvPr>
              <p:cNvSpPr txBox="1">
                <a:spLocks noRot="1" noChangeAspect="1" noMove="1" noResize="1" noEditPoints="1" noAdjustHandles="1" noChangeArrowheads="1" noChangeShapeType="1" noTextEdit="1"/>
              </p:cNvSpPr>
              <p:nvPr/>
            </p:nvSpPr>
            <p:spPr>
              <a:xfrm>
                <a:off x="2621319" y="4915972"/>
                <a:ext cx="7016088" cy="276999"/>
              </a:xfrm>
              <a:prstGeom prst="rect">
                <a:avLst/>
              </a:prstGeom>
              <a:blipFill>
                <a:blip r:embed="rId2"/>
                <a:stretch>
                  <a:fillRect l="-348" t="-2174" r="-521"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55D90C-0AD5-4F77-80F3-943E830D83F8}"/>
                  </a:ext>
                </a:extLst>
              </p:cNvPr>
              <p:cNvSpPr txBox="1"/>
              <p:nvPr/>
            </p:nvSpPr>
            <p:spPr>
              <a:xfrm>
                <a:off x="2897741" y="5432098"/>
                <a:ext cx="6463244" cy="559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𝐵𝑦</m:t>
                      </m:r>
                      <m:r>
                        <a:rPr lang="en-US" b="0" i="1" smtClean="0">
                          <a:latin typeface="Cambria Math" panose="02040503050406030204" pitchFamily="18" charset="0"/>
                        </a:rPr>
                        <m:t> </m:t>
                      </m:r>
                      <m:r>
                        <a:rPr lang="en-US" b="0" i="1" smtClean="0">
                          <a:latin typeface="Cambria Math" panose="02040503050406030204" pitchFamily="18" charset="0"/>
                        </a:rPr>
                        <m:t>𝑒𝑛𝑒𝑟𝑔𝑦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𝐿</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m:t>
                          </m:r>
                          <m:r>
                            <a:rPr lang="en-US" b="0" i="1" smtClean="0">
                              <a:latin typeface="Cambria Math" panose="02040503050406030204" pitchFamily="18" charset="0"/>
                              <a:ea typeface="Cambria Math" panose="02040503050406030204" pitchFamily="18" charset="0"/>
                            </a:rPr>
                            <m:t>×1769.7</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1000</m:t>
                              </m:r>
                              <m:r>
                                <a:rPr lang="en-US" b="0" i="1" smtClean="0">
                                  <a:latin typeface="Cambria Math" panose="02040503050406030204" pitchFamily="18" charset="0"/>
                                  <a:ea typeface="Cambria Math" panose="02040503050406030204" pitchFamily="18" charset="0"/>
                                </a:rPr>
                                <m:t>×1769.7</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1000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3262.3</m:t>
                              </m:r>
                            </m:e>
                          </m:d>
                        </m:den>
                      </m:f>
                      <m:r>
                        <a:rPr lang="en-US" b="0" i="1" smtClean="0">
                          <a:latin typeface="Cambria Math" panose="02040503050406030204" pitchFamily="18" charset="0"/>
                        </a:rPr>
                        <m:t>=0.3517</m:t>
                      </m:r>
                    </m:oMath>
                  </m:oMathPara>
                </a14:m>
                <a:endParaRPr lang="en-US" dirty="0"/>
              </a:p>
            </p:txBody>
          </p:sp>
        </mc:Choice>
        <mc:Fallback xmlns="">
          <p:sp>
            <p:nvSpPr>
              <p:cNvPr id="7" name="TextBox 6">
                <a:extLst>
                  <a:ext uri="{FF2B5EF4-FFF2-40B4-BE49-F238E27FC236}">
                    <a16:creationId xmlns:a16="http://schemas.microsoft.com/office/drawing/2014/main" id="{CC55D90C-0AD5-4F77-80F3-943E830D83F8}"/>
                  </a:ext>
                </a:extLst>
              </p:cNvPr>
              <p:cNvSpPr txBox="1">
                <a:spLocks noRot="1" noChangeAspect="1" noMove="1" noResize="1" noEditPoints="1" noAdjustHandles="1" noChangeArrowheads="1" noChangeShapeType="1" noTextEdit="1"/>
              </p:cNvSpPr>
              <p:nvPr/>
            </p:nvSpPr>
            <p:spPr>
              <a:xfrm>
                <a:off x="2897741" y="5432098"/>
                <a:ext cx="6463244" cy="5596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45C001-F745-4DF9-9021-7D0D251414EB}"/>
                  </a:ext>
                </a:extLst>
              </p:cNvPr>
              <p:cNvSpPr txBox="1"/>
              <p:nvPr/>
            </p:nvSpPr>
            <p:spPr>
              <a:xfrm>
                <a:off x="2981354" y="6143791"/>
                <a:ext cx="6296019" cy="565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𝐵𝑦</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𝐿</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m:t>
                          </m:r>
                          <m:r>
                            <a:rPr lang="en-US" b="0" i="1" smtClean="0">
                              <a:latin typeface="Cambria Math" panose="02040503050406030204" pitchFamily="18" charset="0"/>
                              <a:ea typeface="Cambria Math" panose="02040503050406030204" pitchFamily="18" charset="0"/>
                            </a:rPr>
                            <m:t>×0.3905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1000</m:t>
                              </m:r>
                              <m:r>
                                <a:rPr lang="en-US" b="0" i="1" smtClean="0">
                                  <a:latin typeface="Cambria Math" panose="02040503050406030204" pitchFamily="18" charset="0"/>
                                  <a:ea typeface="Cambria Math" panose="02040503050406030204" pitchFamily="18" charset="0"/>
                                </a:rPr>
                                <m:t>×0.3905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1000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1.1767</m:t>
                              </m:r>
                            </m:e>
                          </m:d>
                        </m:den>
                      </m:f>
                      <m:r>
                        <a:rPr lang="en-US" b="0" i="1" smtClean="0">
                          <a:latin typeface="Cambria Math" panose="02040503050406030204" pitchFamily="18" charset="0"/>
                        </a:rPr>
                        <m:t>=0.2492</m:t>
                      </m:r>
                    </m:oMath>
                  </m:oMathPara>
                </a14:m>
                <a:endParaRPr lang="en-US" dirty="0"/>
              </a:p>
            </p:txBody>
          </p:sp>
        </mc:Choice>
        <mc:Fallback xmlns="">
          <p:sp>
            <p:nvSpPr>
              <p:cNvPr id="8" name="TextBox 7">
                <a:extLst>
                  <a:ext uri="{FF2B5EF4-FFF2-40B4-BE49-F238E27FC236}">
                    <a16:creationId xmlns:a16="http://schemas.microsoft.com/office/drawing/2014/main" id="{7845C001-F745-4DF9-9021-7D0D251414EB}"/>
                  </a:ext>
                </a:extLst>
              </p:cNvPr>
              <p:cNvSpPr txBox="1">
                <a:spLocks noRot="1" noChangeAspect="1" noMove="1" noResize="1" noEditPoints="1" noAdjustHandles="1" noChangeArrowheads="1" noChangeShapeType="1" noTextEdit="1"/>
              </p:cNvSpPr>
              <p:nvPr/>
            </p:nvSpPr>
            <p:spPr>
              <a:xfrm>
                <a:off x="2981354" y="6143791"/>
                <a:ext cx="6296019" cy="56521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7889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75AAD-C58F-4C55-AF9A-5F67BD6DB6D1}"/>
              </a:ext>
            </a:extLst>
          </p:cNvPr>
          <p:cNvSpPr txBox="1"/>
          <p:nvPr/>
        </p:nvSpPr>
        <p:spPr>
          <a:xfrm>
            <a:off x="1543381" y="161012"/>
            <a:ext cx="9988712" cy="646331"/>
          </a:xfrm>
          <a:prstGeom prst="rect">
            <a:avLst/>
          </a:prstGeom>
          <a:noFill/>
        </p:spPr>
        <p:txBody>
          <a:bodyPr wrap="square" rtlCol="0">
            <a:spAutoFit/>
          </a:bodyPr>
          <a:lstStyle/>
          <a:p>
            <a:r>
              <a:rPr lang="en-US" sz="3600" dirty="0"/>
              <a:t>Calculation of Gas Heating Value from Composition</a:t>
            </a:r>
          </a:p>
        </p:txBody>
      </p:sp>
      <p:graphicFrame>
        <p:nvGraphicFramePr>
          <p:cNvPr id="3" name="Table 2">
            <a:extLst>
              <a:ext uri="{FF2B5EF4-FFF2-40B4-BE49-F238E27FC236}">
                <a16:creationId xmlns:a16="http://schemas.microsoft.com/office/drawing/2014/main" id="{43C41B17-5239-4DA9-909A-456CEEEC4691}"/>
              </a:ext>
            </a:extLst>
          </p:cNvPr>
          <p:cNvGraphicFramePr>
            <a:graphicFrameLocks noGrp="1"/>
          </p:cNvGraphicFramePr>
          <p:nvPr>
            <p:extLst>
              <p:ext uri="{D42A27DB-BD31-4B8C-83A1-F6EECF244321}">
                <p14:modId xmlns:p14="http://schemas.microsoft.com/office/powerpoint/2010/main" val="1818364681"/>
              </p:ext>
            </p:extLst>
          </p:nvPr>
        </p:nvGraphicFramePr>
        <p:xfrm>
          <a:off x="1029142" y="807343"/>
          <a:ext cx="10839636" cy="5562600"/>
        </p:xfrm>
        <a:graphic>
          <a:graphicData uri="http://schemas.openxmlformats.org/drawingml/2006/table">
            <a:tbl>
              <a:tblPr firstRow="1" bandRow="1">
                <a:tableStyleId>{5C22544A-7EE6-4342-B048-85BDC9FD1C3A}</a:tableStyleId>
              </a:tblPr>
              <a:tblGrid>
                <a:gridCol w="2709909">
                  <a:extLst>
                    <a:ext uri="{9D8B030D-6E8A-4147-A177-3AD203B41FA5}">
                      <a16:colId xmlns:a16="http://schemas.microsoft.com/office/drawing/2014/main" val="3386565829"/>
                    </a:ext>
                  </a:extLst>
                </a:gridCol>
                <a:gridCol w="2709909">
                  <a:extLst>
                    <a:ext uri="{9D8B030D-6E8A-4147-A177-3AD203B41FA5}">
                      <a16:colId xmlns:a16="http://schemas.microsoft.com/office/drawing/2014/main" val="775406947"/>
                    </a:ext>
                  </a:extLst>
                </a:gridCol>
                <a:gridCol w="2709909">
                  <a:extLst>
                    <a:ext uri="{9D8B030D-6E8A-4147-A177-3AD203B41FA5}">
                      <a16:colId xmlns:a16="http://schemas.microsoft.com/office/drawing/2014/main" val="359570019"/>
                    </a:ext>
                  </a:extLst>
                </a:gridCol>
                <a:gridCol w="2709909">
                  <a:extLst>
                    <a:ext uri="{9D8B030D-6E8A-4147-A177-3AD203B41FA5}">
                      <a16:colId xmlns:a16="http://schemas.microsoft.com/office/drawing/2014/main" val="3932453033"/>
                    </a:ext>
                  </a:extLst>
                </a:gridCol>
              </a:tblGrid>
              <a:tr h="370840">
                <a:tc>
                  <a:txBody>
                    <a:bodyPr/>
                    <a:lstStyle/>
                    <a:p>
                      <a:pPr algn="ctr"/>
                      <a:r>
                        <a:rPr lang="en-US" sz="1600" dirty="0"/>
                        <a:t>Compound</a:t>
                      </a:r>
                    </a:p>
                  </a:txBody>
                  <a:tcPr anchor="ctr"/>
                </a:tc>
                <a:tc>
                  <a:txBody>
                    <a:bodyPr/>
                    <a:lstStyle/>
                    <a:p>
                      <a:pPr algn="ctr"/>
                      <a:r>
                        <a:rPr lang="en-US" sz="1600" dirty="0"/>
                        <a:t>Mole Fraction</a:t>
                      </a:r>
                    </a:p>
                  </a:txBody>
                  <a:tcPr anchor="ctr"/>
                </a:tc>
                <a:tc>
                  <a:txBody>
                    <a:bodyPr/>
                    <a:lstStyle/>
                    <a:p>
                      <a:pPr algn="ctr"/>
                      <a:r>
                        <a:rPr lang="en-US" sz="1600" dirty="0"/>
                        <a:t>Compound Heating Value</a:t>
                      </a:r>
                    </a:p>
                  </a:txBody>
                  <a:tcPr anchor="ctr"/>
                </a:tc>
                <a:tc>
                  <a:txBody>
                    <a:bodyPr/>
                    <a:lstStyle/>
                    <a:p>
                      <a:pPr algn="ctr"/>
                      <a:r>
                        <a:rPr lang="en-US" sz="1600" dirty="0"/>
                        <a:t>Contribution to Total</a:t>
                      </a:r>
                    </a:p>
                  </a:txBody>
                  <a:tcPr anchor="ctr"/>
                </a:tc>
                <a:extLst>
                  <a:ext uri="{0D108BD9-81ED-4DB2-BD59-A6C34878D82A}">
                    <a16:rowId xmlns:a16="http://schemas.microsoft.com/office/drawing/2014/main" val="1383641278"/>
                  </a:ext>
                </a:extLst>
              </a:tr>
              <a:tr h="370840">
                <a:tc>
                  <a:txBody>
                    <a:bodyPr/>
                    <a:lstStyle/>
                    <a:p>
                      <a:pPr algn="ctr"/>
                      <a:r>
                        <a:rPr lang="en-US" sz="1600" dirty="0"/>
                        <a:t>Methane, C1</a:t>
                      </a:r>
                    </a:p>
                  </a:txBody>
                  <a:tcPr anchor="ctr"/>
                </a:tc>
                <a:tc>
                  <a:txBody>
                    <a:bodyPr/>
                    <a:lstStyle/>
                    <a:p>
                      <a:pPr algn="ctr"/>
                      <a:r>
                        <a:rPr lang="en-US" sz="1600" dirty="0"/>
                        <a:t>0.7900</a:t>
                      </a:r>
                    </a:p>
                  </a:txBody>
                  <a:tcPr anchor="ctr"/>
                </a:tc>
                <a:tc>
                  <a:txBody>
                    <a:bodyPr/>
                    <a:lstStyle/>
                    <a:p>
                      <a:pPr algn="ctr"/>
                      <a:r>
                        <a:rPr lang="en-US" sz="1600" dirty="0"/>
                        <a:t>1010.0</a:t>
                      </a:r>
                    </a:p>
                  </a:txBody>
                  <a:tcPr anchor="ctr"/>
                </a:tc>
                <a:tc>
                  <a:txBody>
                    <a:bodyPr/>
                    <a:lstStyle/>
                    <a:p>
                      <a:pPr algn="ctr"/>
                      <a:r>
                        <a:rPr lang="en-US" sz="1600" dirty="0"/>
                        <a:t>797.9000</a:t>
                      </a:r>
                    </a:p>
                  </a:txBody>
                  <a:tcPr anchor="ctr"/>
                </a:tc>
                <a:extLst>
                  <a:ext uri="{0D108BD9-81ED-4DB2-BD59-A6C34878D82A}">
                    <a16:rowId xmlns:a16="http://schemas.microsoft.com/office/drawing/2014/main" val="1697407979"/>
                  </a:ext>
                </a:extLst>
              </a:tr>
              <a:tr h="370840">
                <a:tc>
                  <a:txBody>
                    <a:bodyPr/>
                    <a:lstStyle/>
                    <a:p>
                      <a:pPr algn="ctr"/>
                      <a:r>
                        <a:rPr lang="en-US" sz="1600" dirty="0"/>
                        <a:t>Ethane, C2</a:t>
                      </a:r>
                    </a:p>
                  </a:txBody>
                  <a:tcPr anchor="ctr"/>
                </a:tc>
                <a:tc>
                  <a:txBody>
                    <a:bodyPr/>
                    <a:lstStyle/>
                    <a:p>
                      <a:pPr algn="ctr"/>
                      <a:r>
                        <a:rPr lang="en-US" sz="1600" dirty="0"/>
                        <a:t>0.0900</a:t>
                      </a:r>
                    </a:p>
                  </a:txBody>
                  <a:tcPr anchor="ctr"/>
                </a:tc>
                <a:tc>
                  <a:txBody>
                    <a:bodyPr/>
                    <a:lstStyle/>
                    <a:p>
                      <a:pPr algn="ctr"/>
                      <a:r>
                        <a:rPr lang="en-US" sz="1600" dirty="0"/>
                        <a:t>1769.7</a:t>
                      </a:r>
                    </a:p>
                  </a:txBody>
                  <a:tcPr anchor="ctr"/>
                </a:tc>
                <a:tc>
                  <a:txBody>
                    <a:bodyPr/>
                    <a:lstStyle/>
                    <a:p>
                      <a:pPr algn="ctr"/>
                      <a:r>
                        <a:rPr lang="en-US" sz="1600" dirty="0"/>
                        <a:t>159.273</a:t>
                      </a:r>
                    </a:p>
                  </a:txBody>
                  <a:tcPr anchor="ctr"/>
                </a:tc>
                <a:extLst>
                  <a:ext uri="{0D108BD9-81ED-4DB2-BD59-A6C34878D82A}">
                    <a16:rowId xmlns:a16="http://schemas.microsoft.com/office/drawing/2014/main" val="1344794148"/>
                  </a:ext>
                </a:extLst>
              </a:tr>
              <a:tr h="370840">
                <a:tc>
                  <a:txBody>
                    <a:bodyPr/>
                    <a:lstStyle/>
                    <a:p>
                      <a:pPr algn="ctr"/>
                      <a:r>
                        <a:rPr lang="en-US" sz="1600" dirty="0"/>
                        <a:t>Propane, C3</a:t>
                      </a:r>
                    </a:p>
                  </a:txBody>
                  <a:tcPr anchor="ctr"/>
                </a:tc>
                <a:tc>
                  <a:txBody>
                    <a:bodyPr/>
                    <a:lstStyle/>
                    <a:p>
                      <a:pPr algn="ctr"/>
                      <a:r>
                        <a:rPr lang="en-US" sz="1600" dirty="0"/>
                        <a:t>0.0450</a:t>
                      </a:r>
                    </a:p>
                  </a:txBody>
                  <a:tcPr anchor="ctr"/>
                </a:tc>
                <a:tc>
                  <a:txBody>
                    <a:bodyPr/>
                    <a:lstStyle/>
                    <a:p>
                      <a:pPr algn="ctr"/>
                      <a:r>
                        <a:rPr lang="en-US" sz="1600" dirty="0"/>
                        <a:t>2516.1</a:t>
                      </a:r>
                    </a:p>
                  </a:txBody>
                  <a:tcPr anchor="ctr"/>
                </a:tc>
                <a:tc>
                  <a:txBody>
                    <a:bodyPr/>
                    <a:lstStyle/>
                    <a:p>
                      <a:pPr algn="ctr"/>
                      <a:r>
                        <a:rPr lang="en-US" sz="1600" dirty="0"/>
                        <a:t>113.2245</a:t>
                      </a:r>
                    </a:p>
                  </a:txBody>
                  <a:tcPr anchor="ctr"/>
                </a:tc>
                <a:extLst>
                  <a:ext uri="{0D108BD9-81ED-4DB2-BD59-A6C34878D82A}">
                    <a16:rowId xmlns:a16="http://schemas.microsoft.com/office/drawing/2014/main" val="2430299296"/>
                  </a:ext>
                </a:extLst>
              </a:tr>
              <a:tr h="370840">
                <a:tc>
                  <a:txBody>
                    <a:bodyPr/>
                    <a:lstStyle/>
                    <a:p>
                      <a:pPr algn="ctr"/>
                      <a:r>
                        <a:rPr lang="en-US" sz="1600" dirty="0"/>
                        <a:t>Isobutane, iC4</a:t>
                      </a:r>
                    </a:p>
                  </a:txBody>
                  <a:tcPr anchor="ctr"/>
                </a:tc>
                <a:tc>
                  <a:txBody>
                    <a:bodyPr/>
                    <a:lstStyle/>
                    <a:p>
                      <a:pPr algn="ctr"/>
                      <a:r>
                        <a:rPr lang="en-US" sz="1600" dirty="0"/>
                        <a:t>0.0150</a:t>
                      </a:r>
                    </a:p>
                  </a:txBody>
                  <a:tcPr anchor="ctr"/>
                </a:tc>
                <a:tc>
                  <a:txBody>
                    <a:bodyPr/>
                    <a:lstStyle/>
                    <a:p>
                      <a:pPr algn="ctr"/>
                      <a:r>
                        <a:rPr lang="en-US" sz="1600" dirty="0"/>
                        <a:t>3251.9</a:t>
                      </a:r>
                    </a:p>
                  </a:txBody>
                  <a:tcPr anchor="ctr"/>
                </a:tc>
                <a:tc>
                  <a:txBody>
                    <a:bodyPr/>
                    <a:lstStyle/>
                    <a:p>
                      <a:pPr algn="ctr"/>
                      <a:r>
                        <a:rPr lang="en-US" sz="1600" dirty="0"/>
                        <a:t>48.7785</a:t>
                      </a:r>
                    </a:p>
                  </a:txBody>
                  <a:tcPr anchor="ctr"/>
                </a:tc>
                <a:extLst>
                  <a:ext uri="{0D108BD9-81ED-4DB2-BD59-A6C34878D82A}">
                    <a16:rowId xmlns:a16="http://schemas.microsoft.com/office/drawing/2014/main" val="2067903758"/>
                  </a:ext>
                </a:extLst>
              </a:tr>
              <a:tr h="370840">
                <a:tc>
                  <a:txBody>
                    <a:bodyPr/>
                    <a:lstStyle/>
                    <a:p>
                      <a:pPr algn="ctr"/>
                      <a:r>
                        <a:rPr lang="en-US" sz="1600" dirty="0"/>
                        <a:t>Normal Butane, nC4</a:t>
                      </a:r>
                    </a:p>
                  </a:txBody>
                  <a:tcPr anchor="ctr"/>
                </a:tc>
                <a:tc>
                  <a:txBody>
                    <a:bodyPr/>
                    <a:lstStyle/>
                    <a:p>
                      <a:pPr algn="ctr"/>
                      <a:r>
                        <a:rPr lang="en-US" sz="1600" dirty="0"/>
                        <a:t>0.0120</a:t>
                      </a:r>
                    </a:p>
                  </a:txBody>
                  <a:tcPr anchor="ctr"/>
                </a:tc>
                <a:tc>
                  <a:txBody>
                    <a:bodyPr/>
                    <a:lstStyle/>
                    <a:p>
                      <a:pPr algn="ctr"/>
                      <a:r>
                        <a:rPr lang="en-US" sz="1600" dirty="0"/>
                        <a:t>3262.3</a:t>
                      </a:r>
                    </a:p>
                  </a:txBody>
                  <a:tcPr anchor="ctr"/>
                </a:tc>
                <a:tc>
                  <a:txBody>
                    <a:bodyPr/>
                    <a:lstStyle/>
                    <a:p>
                      <a:pPr algn="ctr"/>
                      <a:r>
                        <a:rPr lang="en-US" sz="1600" dirty="0"/>
                        <a:t>39.1476</a:t>
                      </a:r>
                    </a:p>
                  </a:txBody>
                  <a:tcPr anchor="ctr"/>
                </a:tc>
                <a:extLst>
                  <a:ext uri="{0D108BD9-81ED-4DB2-BD59-A6C34878D82A}">
                    <a16:rowId xmlns:a16="http://schemas.microsoft.com/office/drawing/2014/main" val="982593162"/>
                  </a:ext>
                </a:extLst>
              </a:tr>
              <a:tr h="370840">
                <a:tc>
                  <a:txBody>
                    <a:bodyPr/>
                    <a:lstStyle/>
                    <a:p>
                      <a:pPr algn="ctr"/>
                      <a:r>
                        <a:rPr lang="en-US" sz="1600" dirty="0" err="1"/>
                        <a:t>Isopentane</a:t>
                      </a:r>
                      <a:r>
                        <a:rPr lang="en-US" sz="1600" dirty="0"/>
                        <a:t>, iC5</a:t>
                      </a:r>
                    </a:p>
                  </a:txBody>
                  <a:tcPr anchor="ctr"/>
                </a:tc>
                <a:tc>
                  <a:txBody>
                    <a:bodyPr/>
                    <a:lstStyle/>
                    <a:p>
                      <a:pPr algn="ctr"/>
                      <a:r>
                        <a:rPr lang="en-US" sz="1600" dirty="0"/>
                        <a:t>0.0080</a:t>
                      </a:r>
                    </a:p>
                  </a:txBody>
                  <a:tcPr anchor="ctr"/>
                </a:tc>
                <a:tc>
                  <a:txBody>
                    <a:bodyPr/>
                    <a:lstStyle/>
                    <a:p>
                      <a:pPr algn="ctr"/>
                      <a:r>
                        <a:rPr lang="en-US" sz="1600" dirty="0"/>
                        <a:t>4000.9</a:t>
                      </a:r>
                    </a:p>
                  </a:txBody>
                  <a:tcPr anchor="ctr"/>
                </a:tc>
                <a:tc>
                  <a:txBody>
                    <a:bodyPr/>
                    <a:lstStyle/>
                    <a:p>
                      <a:pPr algn="ctr"/>
                      <a:r>
                        <a:rPr lang="en-US" sz="1600" dirty="0"/>
                        <a:t>32.0072</a:t>
                      </a:r>
                    </a:p>
                  </a:txBody>
                  <a:tcPr anchor="ctr"/>
                </a:tc>
                <a:extLst>
                  <a:ext uri="{0D108BD9-81ED-4DB2-BD59-A6C34878D82A}">
                    <a16:rowId xmlns:a16="http://schemas.microsoft.com/office/drawing/2014/main" val="858349455"/>
                  </a:ext>
                </a:extLst>
              </a:tr>
              <a:tr h="370840">
                <a:tc>
                  <a:txBody>
                    <a:bodyPr/>
                    <a:lstStyle/>
                    <a:p>
                      <a:pPr algn="ctr"/>
                      <a:r>
                        <a:rPr lang="en-US" sz="1600" dirty="0"/>
                        <a:t>Normal Pentane, nC5</a:t>
                      </a:r>
                    </a:p>
                  </a:txBody>
                  <a:tcPr anchor="ctr"/>
                </a:tc>
                <a:tc>
                  <a:txBody>
                    <a:bodyPr/>
                    <a:lstStyle/>
                    <a:p>
                      <a:pPr algn="ctr"/>
                      <a:r>
                        <a:rPr lang="en-US" sz="1600" dirty="0"/>
                        <a:t>0.0075</a:t>
                      </a:r>
                    </a:p>
                  </a:txBody>
                  <a:tcPr anchor="ctr"/>
                </a:tc>
                <a:tc>
                  <a:txBody>
                    <a:bodyPr/>
                    <a:lstStyle/>
                    <a:p>
                      <a:pPr algn="ctr"/>
                      <a:r>
                        <a:rPr lang="en-US" sz="1600" dirty="0"/>
                        <a:t>4008.7</a:t>
                      </a:r>
                    </a:p>
                  </a:txBody>
                  <a:tcPr anchor="ctr"/>
                </a:tc>
                <a:tc>
                  <a:txBody>
                    <a:bodyPr/>
                    <a:lstStyle/>
                    <a:p>
                      <a:pPr algn="ctr"/>
                      <a:r>
                        <a:rPr lang="en-US" sz="1600" dirty="0"/>
                        <a:t>30.0653</a:t>
                      </a:r>
                    </a:p>
                  </a:txBody>
                  <a:tcPr anchor="ctr"/>
                </a:tc>
                <a:extLst>
                  <a:ext uri="{0D108BD9-81ED-4DB2-BD59-A6C34878D82A}">
                    <a16:rowId xmlns:a16="http://schemas.microsoft.com/office/drawing/2014/main" val="2748721953"/>
                  </a:ext>
                </a:extLst>
              </a:tr>
              <a:tr h="370840">
                <a:tc>
                  <a:txBody>
                    <a:bodyPr/>
                    <a:lstStyle/>
                    <a:p>
                      <a:pPr algn="ctr"/>
                      <a:r>
                        <a:rPr lang="en-US" sz="1600" dirty="0"/>
                        <a:t>Hexane Plus, C6+</a:t>
                      </a:r>
                    </a:p>
                  </a:txBody>
                  <a:tcPr anchor="ctr"/>
                </a:tc>
                <a:tc>
                  <a:txBody>
                    <a:bodyPr/>
                    <a:lstStyle/>
                    <a:p>
                      <a:pPr algn="ctr"/>
                      <a:r>
                        <a:rPr lang="en-US" sz="1600" dirty="0"/>
                        <a:t>0.0065</a:t>
                      </a:r>
                    </a:p>
                  </a:txBody>
                  <a:tcPr anchor="ctr"/>
                </a:tc>
                <a:tc>
                  <a:txBody>
                    <a:bodyPr/>
                    <a:lstStyle/>
                    <a:p>
                      <a:pPr algn="ctr"/>
                      <a:r>
                        <a:rPr lang="en-US" sz="1600" dirty="0"/>
                        <a:t>5129.22</a:t>
                      </a:r>
                    </a:p>
                  </a:txBody>
                  <a:tcPr anchor="ctr"/>
                </a:tc>
                <a:tc>
                  <a:txBody>
                    <a:bodyPr/>
                    <a:lstStyle/>
                    <a:p>
                      <a:pPr algn="ctr"/>
                      <a:r>
                        <a:rPr lang="en-US" sz="1600" dirty="0"/>
                        <a:t>33.3399</a:t>
                      </a:r>
                    </a:p>
                  </a:txBody>
                  <a:tcPr anchor="ctr"/>
                </a:tc>
                <a:extLst>
                  <a:ext uri="{0D108BD9-81ED-4DB2-BD59-A6C34878D82A}">
                    <a16:rowId xmlns:a16="http://schemas.microsoft.com/office/drawing/2014/main" val="4162797241"/>
                  </a:ext>
                </a:extLst>
              </a:tr>
              <a:tr h="370840">
                <a:tc>
                  <a:txBody>
                    <a:bodyPr/>
                    <a:lstStyle/>
                    <a:p>
                      <a:pPr algn="ctr"/>
                      <a:r>
                        <a:rPr lang="en-US" sz="1600" dirty="0"/>
                        <a:t>Hydrogen Sulfide, H2S</a:t>
                      </a:r>
                    </a:p>
                  </a:txBody>
                  <a:tcPr anchor="ctr"/>
                </a:tc>
                <a:tc>
                  <a:txBody>
                    <a:bodyPr/>
                    <a:lstStyle/>
                    <a:p>
                      <a:pPr algn="ctr"/>
                      <a:r>
                        <a:rPr lang="en-US" sz="1600" dirty="0"/>
                        <a:t>0</a:t>
                      </a:r>
                    </a:p>
                  </a:txBody>
                  <a:tcPr anchor="ctr"/>
                </a:tc>
                <a:tc>
                  <a:txBody>
                    <a:bodyPr/>
                    <a:lstStyle/>
                    <a:p>
                      <a:pPr algn="ctr"/>
                      <a:r>
                        <a:rPr lang="en-US" sz="1600" dirty="0"/>
                        <a:t>637.1</a:t>
                      </a:r>
                    </a:p>
                  </a:txBody>
                  <a:tcPr anchor="ctr"/>
                </a:tc>
                <a:tc>
                  <a:txBody>
                    <a:bodyPr/>
                    <a:lstStyle/>
                    <a:p>
                      <a:pPr algn="ctr"/>
                      <a:r>
                        <a:rPr lang="en-US" sz="1600" dirty="0"/>
                        <a:t>0</a:t>
                      </a:r>
                    </a:p>
                  </a:txBody>
                  <a:tcPr anchor="ctr"/>
                </a:tc>
                <a:extLst>
                  <a:ext uri="{0D108BD9-81ED-4DB2-BD59-A6C34878D82A}">
                    <a16:rowId xmlns:a16="http://schemas.microsoft.com/office/drawing/2014/main" val="1214138705"/>
                  </a:ext>
                </a:extLst>
              </a:tr>
              <a:tr h="370840">
                <a:tc>
                  <a:txBody>
                    <a:bodyPr/>
                    <a:lstStyle/>
                    <a:p>
                      <a:pPr algn="ctr"/>
                      <a:r>
                        <a:rPr lang="en-US" sz="1600" dirty="0"/>
                        <a:t>Carbon Dioxide, CO2</a:t>
                      </a:r>
                    </a:p>
                  </a:txBody>
                  <a:tcPr anchor="ctr"/>
                </a:tc>
                <a:tc>
                  <a:txBody>
                    <a:bodyPr/>
                    <a:lstStyle/>
                    <a:p>
                      <a:pPr algn="ctr"/>
                      <a:r>
                        <a:rPr lang="en-US" sz="1600" dirty="0"/>
                        <a:t>0.0075</a:t>
                      </a:r>
                    </a:p>
                  </a:txBody>
                  <a:tcPr anchor="ctr"/>
                </a:tc>
                <a:tc>
                  <a:txBody>
                    <a:bodyPr/>
                    <a:lstStyle/>
                    <a:p>
                      <a:pPr algn="ctr"/>
                      <a:r>
                        <a:rPr lang="en-US" sz="1600" dirty="0"/>
                        <a:t>0</a:t>
                      </a:r>
                    </a:p>
                  </a:txBody>
                  <a:tcPr anchor="ctr"/>
                </a:tc>
                <a:tc>
                  <a:txBody>
                    <a:bodyPr/>
                    <a:lstStyle/>
                    <a:p>
                      <a:pPr algn="ctr"/>
                      <a:r>
                        <a:rPr lang="en-US" sz="1600" dirty="0"/>
                        <a:t>0</a:t>
                      </a:r>
                    </a:p>
                  </a:txBody>
                  <a:tcPr anchor="ctr"/>
                </a:tc>
                <a:extLst>
                  <a:ext uri="{0D108BD9-81ED-4DB2-BD59-A6C34878D82A}">
                    <a16:rowId xmlns:a16="http://schemas.microsoft.com/office/drawing/2014/main" val="3071544083"/>
                  </a:ext>
                </a:extLst>
              </a:tr>
              <a:tr h="370840">
                <a:tc>
                  <a:txBody>
                    <a:bodyPr/>
                    <a:lstStyle/>
                    <a:p>
                      <a:pPr algn="ctr"/>
                      <a:r>
                        <a:rPr lang="en-US" sz="1600" dirty="0"/>
                        <a:t>Nitrogen, N2</a:t>
                      </a:r>
                    </a:p>
                  </a:txBody>
                  <a:tcPr anchor="ctr"/>
                </a:tc>
                <a:tc>
                  <a:txBody>
                    <a:bodyPr/>
                    <a:lstStyle/>
                    <a:p>
                      <a:pPr algn="ctr"/>
                      <a:r>
                        <a:rPr lang="en-US" sz="1600" dirty="0"/>
                        <a:t>0.0185</a:t>
                      </a:r>
                    </a:p>
                  </a:txBody>
                  <a:tcPr anchor="ctr"/>
                </a:tc>
                <a:tc>
                  <a:txBody>
                    <a:bodyPr/>
                    <a:lstStyle/>
                    <a:p>
                      <a:pPr algn="ctr"/>
                      <a:r>
                        <a:rPr lang="en-US" sz="1600" dirty="0"/>
                        <a:t>0</a:t>
                      </a:r>
                    </a:p>
                  </a:txBody>
                  <a:tcPr anchor="ctr"/>
                </a:tc>
                <a:tc>
                  <a:txBody>
                    <a:bodyPr/>
                    <a:lstStyle/>
                    <a:p>
                      <a:pPr algn="ctr"/>
                      <a:r>
                        <a:rPr lang="en-US" sz="1600" dirty="0"/>
                        <a:t>0</a:t>
                      </a:r>
                    </a:p>
                  </a:txBody>
                  <a:tcPr anchor="ctr"/>
                </a:tc>
                <a:extLst>
                  <a:ext uri="{0D108BD9-81ED-4DB2-BD59-A6C34878D82A}">
                    <a16:rowId xmlns:a16="http://schemas.microsoft.com/office/drawing/2014/main" val="1704516819"/>
                  </a:ext>
                </a:extLst>
              </a:tr>
              <a:tr h="370840">
                <a:tc>
                  <a:txBody>
                    <a:bodyPr/>
                    <a:lstStyle/>
                    <a:p>
                      <a:pPr algn="ctr"/>
                      <a:r>
                        <a:rPr lang="en-US" sz="1600" dirty="0"/>
                        <a:t>Oxygen, O2</a:t>
                      </a:r>
                    </a:p>
                  </a:txBody>
                  <a:tcPr anchor="ctr"/>
                </a:tc>
                <a:tc>
                  <a:txBody>
                    <a:bodyPr/>
                    <a:lstStyle/>
                    <a:p>
                      <a:pPr algn="ctr"/>
                      <a:r>
                        <a:rPr lang="en-US" sz="1600" dirty="0"/>
                        <a:t>0</a:t>
                      </a:r>
                    </a:p>
                  </a:txBody>
                  <a:tcPr anchor="ctr"/>
                </a:tc>
                <a:tc>
                  <a:txBody>
                    <a:bodyPr/>
                    <a:lstStyle/>
                    <a:p>
                      <a:pPr algn="ctr"/>
                      <a:r>
                        <a:rPr lang="en-US" sz="1600" dirty="0"/>
                        <a:t>0</a:t>
                      </a:r>
                    </a:p>
                  </a:txBody>
                  <a:tcPr anchor="ctr"/>
                </a:tc>
                <a:tc>
                  <a:txBody>
                    <a:bodyPr/>
                    <a:lstStyle/>
                    <a:p>
                      <a:pPr algn="ctr"/>
                      <a:r>
                        <a:rPr lang="en-US" sz="1600" dirty="0"/>
                        <a:t>0</a:t>
                      </a:r>
                    </a:p>
                  </a:txBody>
                  <a:tcPr anchor="ctr"/>
                </a:tc>
                <a:extLst>
                  <a:ext uri="{0D108BD9-81ED-4DB2-BD59-A6C34878D82A}">
                    <a16:rowId xmlns:a16="http://schemas.microsoft.com/office/drawing/2014/main" val="1114547653"/>
                  </a:ext>
                </a:extLst>
              </a:tr>
              <a:tr h="370840">
                <a:tc>
                  <a:txBody>
                    <a:bodyPr/>
                    <a:lstStyle/>
                    <a:p>
                      <a:pPr algn="ctr"/>
                      <a:r>
                        <a:rPr lang="en-US" sz="1600" dirty="0"/>
                        <a:t>Helium, He</a:t>
                      </a:r>
                    </a:p>
                  </a:txBody>
                  <a:tcPr anchor="ctr"/>
                </a:tc>
                <a:tc>
                  <a:txBody>
                    <a:bodyPr/>
                    <a:lstStyle/>
                    <a:p>
                      <a:pPr algn="ctr"/>
                      <a:r>
                        <a:rPr lang="en-US" sz="1600" dirty="0"/>
                        <a:t>0</a:t>
                      </a:r>
                    </a:p>
                  </a:txBody>
                  <a:tcPr anchor="ctr"/>
                </a:tc>
                <a:tc>
                  <a:txBody>
                    <a:bodyPr/>
                    <a:lstStyle/>
                    <a:p>
                      <a:pPr algn="ctr"/>
                      <a:r>
                        <a:rPr lang="en-US" sz="1600" dirty="0"/>
                        <a:t>0</a:t>
                      </a:r>
                    </a:p>
                  </a:txBody>
                  <a:tcPr anchor="ctr"/>
                </a:tc>
                <a:tc>
                  <a:txBody>
                    <a:bodyPr/>
                    <a:lstStyle/>
                    <a:p>
                      <a:pPr algn="ctr"/>
                      <a:r>
                        <a:rPr lang="en-US" sz="1600" dirty="0"/>
                        <a:t>0</a:t>
                      </a:r>
                    </a:p>
                  </a:txBody>
                  <a:tcPr anchor="ctr"/>
                </a:tc>
                <a:extLst>
                  <a:ext uri="{0D108BD9-81ED-4DB2-BD59-A6C34878D82A}">
                    <a16:rowId xmlns:a16="http://schemas.microsoft.com/office/drawing/2014/main" val="3564536460"/>
                  </a:ext>
                </a:extLst>
              </a:tr>
              <a:tr h="370840">
                <a:tc>
                  <a:txBody>
                    <a:bodyPr/>
                    <a:lstStyle/>
                    <a:p>
                      <a:pPr algn="ctr"/>
                      <a:r>
                        <a:rPr lang="en-US" sz="1600" b="1" dirty="0"/>
                        <a:t>Total</a:t>
                      </a:r>
                    </a:p>
                  </a:txBody>
                  <a:tcPr anchor="ctr"/>
                </a:tc>
                <a:tc>
                  <a:txBody>
                    <a:bodyPr/>
                    <a:lstStyle/>
                    <a:p>
                      <a:pPr algn="ctr"/>
                      <a:r>
                        <a:rPr lang="en-US" sz="1600" dirty="0"/>
                        <a:t>1.0000</a:t>
                      </a:r>
                    </a:p>
                  </a:txBody>
                  <a:tcPr anchor="ctr"/>
                </a:tc>
                <a:tc>
                  <a:txBody>
                    <a:bodyPr/>
                    <a:lstStyle/>
                    <a:p>
                      <a:pPr algn="ctr"/>
                      <a:endParaRPr lang="en-US" sz="1600" dirty="0"/>
                    </a:p>
                  </a:txBody>
                  <a:tcPr anchor="ctr"/>
                </a:tc>
                <a:tc>
                  <a:txBody>
                    <a:bodyPr/>
                    <a:lstStyle/>
                    <a:p>
                      <a:pPr algn="ctr"/>
                      <a:r>
                        <a:rPr lang="en-US" sz="1600" dirty="0"/>
                        <a:t>1253.7360</a:t>
                      </a:r>
                    </a:p>
                  </a:txBody>
                  <a:tcPr anchor="ctr"/>
                </a:tc>
                <a:extLst>
                  <a:ext uri="{0D108BD9-81ED-4DB2-BD59-A6C34878D82A}">
                    <a16:rowId xmlns:a16="http://schemas.microsoft.com/office/drawing/2014/main" val="1001020501"/>
                  </a:ext>
                </a:extLst>
              </a:tr>
            </a:tbl>
          </a:graphicData>
        </a:graphic>
      </p:graphicFrame>
      <p:sp>
        <p:nvSpPr>
          <p:cNvPr id="4" name="TextBox 3">
            <a:extLst>
              <a:ext uri="{FF2B5EF4-FFF2-40B4-BE49-F238E27FC236}">
                <a16:creationId xmlns:a16="http://schemas.microsoft.com/office/drawing/2014/main" id="{53206602-4079-4609-AF55-D5AF7DB80285}"/>
              </a:ext>
            </a:extLst>
          </p:cNvPr>
          <p:cNvSpPr txBox="1"/>
          <p:nvPr/>
        </p:nvSpPr>
        <p:spPr>
          <a:xfrm>
            <a:off x="9339306" y="6444278"/>
            <a:ext cx="2520242" cy="369332"/>
          </a:xfrm>
          <a:prstGeom prst="rect">
            <a:avLst/>
          </a:prstGeom>
          <a:noFill/>
        </p:spPr>
        <p:txBody>
          <a:bodyPr wrap="none" rtlCol="0">
            <a:spAutoFit/>
          </a:bodyPr>
          <a:lstStyle/>
          <a:p>
            <a:r>
              <a:rPr lang="en-US" dirty="0"/>
              <a:t>Heating values in Btu/ft</a:t>
            </a:r>
            <a:r>
              <a:rPr lang="en-US" baseline="30000" dirty="0"/>
              <a:t>3</a:t>
            </a:r>
          </a:p>
        </p:txBody>
      </p:sp>
      <p:sp>
        <p:nvSpPr>
          <p:cNvPr id="5" name="TextBox 4">
            <a:extLst>
              <a:ext uri="{FF2B5EF4-FFF2-40B4-BE49-F238E27FC236}">
                <a16:creationId xmlns:a16="http://schemas.microsoft.com/office/drawing/2014/main" id="{894721A4-D9C5-425C-9BD4-DB750D0FB8E2}"/>
              </a:ext>
            </a:extLst>
          </p:cNvPr>
          <p:cNvSpPr txBox="1"/>
          <p:nvPr/>
        </p:nvSpPr>
        <p:spPr>
          <a:xfrm>
            <a:off x="6258844" y="1125771"/>
            <a:ext cx="380232" cy="461665"/>
          </a:xfrm>
          <a:prstGeom prst="rect">
            <a:avLst/>
          </a:prstGeom>
          <a:noFill/>
        </p:spPr>
        <p:txBody>
          <a:bodyPr wrap="none" rtlCol="0">
            <a:spAutoFit/>
          </a:bodyPr>
          <a:lstStyle/>
          <a:p>
            <a:r>
              <a:rPr lang="en-US" sz="2400" b="1" dirty="0">
                <a:solidFill>
                  <a:srgbClr val="FF0000"/>
                </a:solidFill>
              </a:rPr>
              <a:t>X</a:t>
            </a:r>
          </a:p>
        </p:txBody>
      </p:sp>
      <p:sp>
        <p:nvSpPr>
          <p:cNvPr id="6" name="TextBox 5">
            <a:extLst>
              <a:ext uri="{FF2B5EF4-FFF2-40B4-BE49-F238E27FC236}">
                <a16:creationId xmlns:a16="http://schemas.microsoft.com/office/drawing/2014/main" id="{1DFB99BD-A55D-4BE9-8F08-0362B319917C}"/>
              </a:ext>
            </a:extLst>
          </p:cNvPr>
          <p:cNvSpPr txBox="1"/>
          <p:nvPr/>
        </p:nvSpPr>
        <p:spPr>
          <a:xfrm>
            <a:off x="8992736" y="1125771"/>
            <a:ext cx="346570" cy="461665"/>
          </a:xfrm>
          <a:prstGeom prst="rect">
            <a:avLst/>
          </a:prstGeom>
          <a:noFill/>
        </p:spPr>
        <p:txBody>
          <a:bodyPr wrap="none" rtlCol="0">
            <a:spAutoFit/>
          </a:bodyPr>
          <a:lstStyle/>
          <a:p>
            <a:r>
              <a:rPr lang="en-US" sz="2400" b="1" dirty="0">
                <a:solidFill>
                  <a:srgbClr val="FF0000"/>
                </a:solidFill>
              </a:rPr>
              <a:t>=</a:t>
            </a:r>
          </a:p>
        </p:txBody>
      </p:sp>
      <p:sp>
        <p:nvSpPr>
          <p:cNvPr id="8" name="Oval 7">
            <a:extLst>
              <a:ext uri="{FF2B5EF4-FFF2-40B4-BE49-F238E27FC236}">
                <a16:creationId xmlns:a16="http://schemas.microsoft.com/office/drawing/2014/main" id="{D614668E-B7A2-4C1C-AEB6-FE40968BE5CC}"/>
              </a:ext>
            </a:extLst>
          </p:cNvPr>
          <p:cNvSpPr/>
          <p:nvPr/>
        </p:nvSpPr>
        <p:spPr>
          <a:xfrm>
            <a:off x="4225771" y="1144243"/>
            <a:ext cx="6960093" cy="46166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D4808DE-52CD-4024-8EB4-7097296E5C6A}"/>
              </a:ext>
            </a:extLst>
          </p:cNvPr>
          <p:cNvSpPr/>
          <p:nvPr/>
        </p:nvSpPr>
        <p:spPr>
          <a:xfrm>
            <a:off x="9919855" y="6012873"/>
            <a:ext cx="1183955" cy="39423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17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AFAE9F-30C8-404D-9418-B73713736F0D}"/>
              </a:ext>
            </a:extLst>
          </p:cNvPr>
          <p:cNvSpPr txBox="1"/>
          <p:nvPr/>
        </p:nvSpPr>
        <p:spPr>
          <a:xfrm>
            <a:off x="1543381" y="161012"/>
            <a:ext cx="4733132" cy="646331"/>
          </a:xfrm>
          <a:prstGeom prst="rect">
            <a:avLst/>
          </a:prstGeom>
          <a:noFill/>
        </p:spPr>
        <p:txBody>
          <a:bodyPr wrap="square" rtlCol="0">
            <a:spAutoFit/>
          </a:bodyPr>
          <a:lstStyle/>
          <a:p>
            <a:r>
              <a:rPr lang="en-US" sz="3600" dirty="0"/>
              <a:t>What’s a Mole Fraction?</a:t>
            </a:r>
          </a:p>
        </p:txBody>
      </p:sp>
      <p:pic>
        <p:nvPicPr>
          <p:cNvPr id="3" name="Picture 2">
            <a:extLst>
              <a:ext uri="{FF2B5EF4-FFF2-40B4-BE49-F238E27FC236}">
                <a16:creationId xmlns:a16="http://schemas.microsoft.com/office/drawing/2014/main" id="{AA9B5B14-6CF5-4B51-90F7-BD3206E83678}"/>
              </a:ext>
            </a:extLst>
          </p:cNvPr>
          <p:cNvPicPr>
            <a:picLocks noChangeAspect="1"/>
          </p:cNvPicPr>
          <p:nvPr/>
        </p:nvPicPr>
        <p:blipFill>
          <a:blip r:embed="rId2"/>
          <a:stretch>
            <a:fillRect/>
          </a:stretch>
        </p:blipFill>
        <p:spPr>
          <a:xfrm>
            <a:off x="8461489" y="1237787"/>
            <a:ext cx="3166778" cy="2371125"/>
          </a:xfrm>
          <a:prstGeom prst="rect">
            <a:avLst/>
          </a:prstGeom>
        </p:spPr>
      </p:pic>
      <p:pic>
        <p:nvPicPr>
          <p:cNvPr id="5" name="Picture 4">
            <a:extLst>
              <a:ext uri="{FF2B5EF4-FFF2-40B4-BE49-F238E27FC236}">
                <a16:creationId xmlns:a16="http://schemas.microsoft.com/office/drawing/2014/main" id="{0CE202E7-C55E-405D-BE1C-4761AB7CF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73083">
            <a:off x="6883060" y="-159683"/>
            <a:ext cx="3315545" cy="3315545"/>
          </a:xfrm>
          <a:prstGeom prst="rect">
            <a:avLst/>
          </a:prstGeom>
        </p:spPr>
      </p:pic>
      <p:sp>
        <p:nvSpPr>
          <p:cNvPr id="6" name="&quot;Not Allowed&quot; Symbol 5">
            <a:extLst>
              <a:ext uri="{FF2B5EF4-FFF2-40B4-BE49-F238E27FC236}">
                <a16:creationId xmlns:a16="http://schemas.microsoft.com/office/drawing/2014/main" id="{F7B95A93-B308-494F-A982-E917AE5FB8A3}"/>
              </a:ext>
            </a:extLst>
          </p:cNvPr>
          <p:cNvSpPr/>
          <p:nvPr/>
        </p:nvSpPr>
        <p:spPr>
          <a:xfrm>
            <a:off x="6899565" y="50180"/>
            <a:ext cx="5227466" cy="4688079"/>
          </a:xfrm>
          <a:prstGeom prst="noSmoking">
            <a:avLst/>
          </a:prstGeom>
          <a:solidFill>
            <a:srgbClr val="FF0000">
              <a:alpha val="15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25F03AB4-16F0-477F-8097-DC5A8256955F}"/>
              </a:ext>
            </a:extLst>
          </p:cNvPr>
          <p:cNvSpPr txBox="1"/>
          <p:nvPr/>
        </p:nvSpPr>
        <p:spPr>
          <a:xfrm>
            <a:off x="1543381" y="807343"/>
            <a:ext cx="5226874" cy="1569660"/>
          </a:xfrm>
          <a:prstGeom prst="rect">
            <a:avLst/>
          </a:prstGeom>
          <a:noFill/>
        </p:spPr>
        <p:txBody>
          <a:bodyPr wrap="square" rtlCol="0">
            <a:spAutoFit/>
          </a:bodyPr>
          <a:lstStyle/>
          <a:p>
            <a:r>
              <a:rPr lang="en-US" sz="2400" b="1" dirty="0"/>
              <a:t>Avogadro’s Law:</a:t>
            </a:r>
            <a:r>
              <a:rPr lang="en-US" sz="2400" dirty="0"/>
              <a:t> The volume of a gas is directly proportional to the number of gas molecules contained in that volume</a:t>
            </a:r>
          </a:p>
          <a:p>
            <a:r>
              <a:rPr lang="en-US" sz="2400" dirty="0"/>
              <a:t>N</a:t>
            </a:r>
            <a:r>
              <a:rPr lang="en-US" sz="2400" baseline="-25000" dirty="0"/>
              <a:t>A</a:t>
            </a:r>
            <a:r>
              <a:rPr lang="en-US" sz="2400" dirty="0"/>
              <a:t> ≈ 6.02 x 10</a:t>
            </a:r>
            <a:r>
              <a:rPr lang="en-US" sz="2400" baseline="30000" dirty="0"/>
              <a:t>23</a:t>
            </a:r>
            <a:r>
              <a:rPr lang="en-US" sz="2400" dirty="0"/>
              <a:t> molecules = 1 </a:t>
            </a:r>
            <a:r>
              <a:rPr lang="en-US" sz="2400" b="1" dirty="0"/>
              <a:t>mole</a:t>
            </a:r>
          </a:p>
        </p:txBody>
      </p:sp>
      <p:sp>
        <p:nvSpPr>
          <p:cNvPr id="8" name="Flowchart: Magnetic Disk 7">
            <a:extLst>
              <a:ext uri="{FF2B5EF4-FFF2-40B4-BE49-F238E27FC236}">
                <a16:creationId xmlns:a16="http://schemas.microsoft.com/office/drawing/2014/main" id="{0E7474EB-BE4F-4CD3-AF4B-D137276C478F}"/>
              </a:ext>
            </a:extLst>
          </p:cNvPr>
          <p:cNvSpPr/>
          <p:nvPr/>
        </p:nvSpPr>
        <p:spPr>
          <a:xfrm>
            <a:off x="1563454" y="2412801"/>
            <a:ext cx="2392673" cy="25030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0D982099-CF51-414D-8393-9A092FCF6032}"/>
              </a:ext>
            </a:extLst>
          </p:cNvPr>
          <p:cNvSpPr/>
          <p:nvPr/>
        </p:nvSpPr>
        <p:spPr>
          <a:xfrm>
            <a:off x="2907574" y="4959927"/>
            <a:ext cx="1839918" cy="181494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4D28C406-9AFD-4CBF-8580-3CCFF6909F42}"/>
              </a:ext>
            </a:extLst>
          </p:cNvPr>
          <p:cNvSpPr/>
          <p:nvPr/>
        </p:nvSpPr>
        <p:spPr>
          <a:xfrm>
            <a:off x="6054370" y="4959926"/>
            <a:ext cx="1839918" cy="181494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à°¦à°¸à±à°¤à±à°°à°:Methane-2D-flat-small.png">
            <a:extLst>
              <a:ext uri="{FF2B5EF4-FFF2-40B4-BE49-F238E27FC236}">
                <a16:creationId xmlns:a16="http://schemas.microsoft.com/office/drawing/2014/main" id="{394FAB75-1679-4622-AD3C-A3AC9F897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116284">
            <a:off x="1866876" y="2457575"/>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à°¦à°¸à±à°¤à±à°°à°:Methane-2D-flat-small.png">
            <a:extLst>
              <a:ext uri="{FF2B5EF4-FFF2-40B4-BE49-F238E27FC236}">
                <a16:creationId xmlns:a16="http://schemas.microsoft.com/office/drawing/2014/main" id="{85944B65-01E3-4588-A23A-ADC95A0D9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234506">
            <a:off x="1562803" y="3097216"/>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à°¦à°¸à±à°¤à±à°°à°:Methane-2D-flat-small.png">
            <a:extLst>
              <a:ext uri="{FF2B5EF4-FFF2-40B4-BE49-F238E27FC236}">
                <a16:creationId xmlns:a16="http://schemas.microsoft.com/office/drawing/2014/main" id="{72C2FB4B-F10D-4A78-AF1F-D23D636FE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598" y="3594479"/>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à°¦à°¸à±à°¤à±à°°à°:Methane-2D-flat-small.png">
            <a:extLst>
              <a:ext uri="{FF2B5EF4-FFF2-40B4-BE49-F238E27FC236}">
                <a16:creationId xmlns:a16="http://schemas.microsoft.com/office/drawing/2014/main" id="{95D6ABDA-2B5E-4C2D-9789-0C1D9392D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990" y="3458321"/>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à°¦à°¸à±à°¤à±à°°à°:Methane-2D-flat-small.png">
            <a:extLst>
              <a:ext uri="{FF2B5EF4-FFF2-40B4-BE49-F238E27FC236}">
                <a16:creationId xmlns:a16="http://schemas.microsoft.com/office/drawing/2014/main" id="{BDE06577-F6C5-4301-8B84-0989957832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22514">
            <a:off x="3097486" y="2725813"/>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Ethan Lewis.svg">
            <a:extLst>
              <a:ext uri="{FF2B5EF4-FFF2-40B4-BE49-F238E27FC236}">
                <a16:creationId xmlns:a16="http://schemas.microsoft.com/office/drawing/2014/main" id="{75083D6A-CCEB-42F8-9612-C30A33E5E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55258">
            <a:off x="2319248" y="3093527"/>
            <a:ext cx="763972" cy="5756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File:Ethan Lewis.svg">
            <a:extLst>
              <a:ext uri="{FF2B5EF4-FFF2-40B4-BE49-F238E27FC236}">
                <a16:creationId xmlns:a16="http://schemas.microsoft.com/office/drawing/2014/main" id="{BE4073BF-D90C-4969-96E6-F068B9C6EE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596490">
            <a:off x="2445575" y="3654167"/>
            <a:ext cx="763972" cy="57566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File:Ethan Lewis.svg">
            <a:extLst>
              <a:ext uri="{FF2B5EF4-FFF2-40B4-BE49-F238E27FC236}">
                <a16:creationId xmlns:a16="http://schemas.microsoft.com/office/drawing/2014/main" id="{F369091D-CE2C-4827-89D8-612DF5F68E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511" y="2501379"/>
            <a:ext cx="763972" cy="5756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File:Ethan Lewis.svg">
            <a:extLst>
              <a:ext uri="{FF2B5EF4-FFF2-40B4-BE49-F238E27FC236}">
                <a16:creationId xmlns:a16="http://schemas.microsoft.com/office/drawing/2014/main" id="{98D7CEC6-BAAD-47FA-A4A4-58DA7B754C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885" y="4229836"/>
            <a:ext cx="763972" cy="5756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File:Ethan Lewis.svg">
            <a:extLst>
              <a:ext uri="{FF2B5EF4-FFF2-40B4-BE49-F238E27FC236}">
                <a16:creationId xmlns:a16="http://schemas.microsoft.com/office/drawing/2014/main" id="{17C4E0AC-7B2B-4291-A4B4-981F8FDA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820" y="4207394"/>
            <a:ext cx="763972" cy="575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D292BB7-3CB0-4074-994D-A434122C36F1}"/>
              </a:ext>
            </a:extLst>
          </p:cNvPr>
          <p:cNvSpPr txBox="1"/>
          <p:nvPr/>
        </p:nvSpPr>
        <p:spPr>
          <a:xfrm>
            <a:off x="4224417" y="3433495"/>
            <a:ext cx="1190810" cy="461665"/>
          </a:xfrm>
          <a:prstGeom prst="rect">
            <a:avLst/>
          </a:prstGeom>
          <a:noFill/>
        </p:spPr>
        <p:txBody>
          <a:bodyPr wrap="square" rtlCol="0">
            <a:spAutoFit/>
          </a:bodyPr>
          <a:lstStyle/>
          <a:p>
            <a:r>
              <a:rPr lang="en-US" sz="2400" dirty="0"/>
              <a:t>2 </a:t>
            </a:r>
            <a:r>
              <a:rPr lang="en-US" sz="2400" dirty="0" err="1"/>
              <a:t>Mcf</a:t>
            </a:r>
            <a:r>
              <a:rPr lang="en-US" sz="2400" dirty="0"/>
              <a:t> =</a:t>
            </a:r>
          </a:p>
        </p:txBody>
      </p:sp>
      <p:sp>
        <p:nvSpPr>
          <p:cNvPr id="22" name="TextBox 21">
            <a:extLst>
              <a:ext uri="{FF2B5EF4-FFF2-40B4-BE49-F238E27FC236}">
                <a16:creationId xmlns:a16="http://schemas.microsoft.com/office/drawing/2014/main" id="{248DDCB5-58BB-41C6-80A6-EA752B2F4FD6}"/>
              </a:ext>
            </a:extLst>
          </p:cNvPr>
          <p:cNvSpPr txBox="1"/>
          <p:nvPr/>
        </p:nvSpPr>
        <p:spPr>
          <a:xfrm>
            <a:off x="4894054" y="5636565"/>
            <a:ext cx="1190810" cy="461665"/>
          </a:xfrm>
          <a:prstGeom prst="rect">
            <a:avLst/>
          </a:prstGeom>
          <a:noFill/>
        </p:spPr>
        <p:txBody>
          <a:bodyPr wrap="square" rtlCol="0">
            <a:spAutoFit/>
          </a:bodyPr>
          <a:lstStyle/>
          <a:p>
            <a:r>
              <a:rPr lang="en-US" sz="2400" dirty="0"/>
              <a:t>1 </a:t>
            </a:r>
            <a:r>
              <a:rPr lang="en-US" sz="2400" dirty="0" err="1"/>
              <a:t>Mcf</a:t>
            </a:r>
            <a:r>
              <a:rPr lang="en-US" sz="2400" dirty="0"/>
              <a:t> +</a:t>
            </a:r>
          </a:p>
        </p:txBody>
      </p:sp>
      <p:sp>
        <p:nvSpPr>
          <p:cNvPr id="23" name="TextBox 22">
            <a:extLst>
              <a:ext uri="{FF2B5EF4-FFF2-40B4-BE49-F238E27FC236}">
                <a16:creationId xmlns:a16="http://schemas.microsoft.com/office/drawing/2014/main" id="{735C9315-A5BF-43A7-B87E-FBB4C07DB39B}"/>
              </a:ext>
            </a:extLst>
          </p:cNvPr>
          <p:cNvSpPr txBox="1"/>
          <p:nvPr/>
        </p:nvSpPr>
        <p:spPr>
          <a:xfrm>
            <a:off x="8010356" y="5636565"/>
            <a:ext cx="1190810" cy="461665"/>
          </a:xfrm>
          <a:prstGeom prst="rect">
            <a:avLst/>
          </a:prstGeom>
          <a:noFill/>
        </p:spPr>
        <p:txBody>
          <a:bodyPr wrap="square" rtlCol="0">
            <a:spAutoFit/>
          </a:bodyPr>
          <a:lstStyle/>
          <a:p>
            <a:r>
              <a:rPr lang="en-US" sz="2400" dirty="0"/>
              <a:t>1 </a:t>
            </a:r>
            <a:r>
              <a:rPr lang="en-US" sz="2400" dirty="0" err="1"/>
              <a:t>Mcf</a:t>
            </a:r>
            <a:endParaRPr lang="en-US" sz="2400" dirty="0"/>
          </a:p>
        </p:txBody>
      </p:sp>
      <p:pic>
        <p:nvPicPr>
          <p:cNvPr id="24" name="Picture 2" descr="à°¦à°¸à±à°¤à±à°°à°:Methane-2D-flat-small.png">
            <a:extLst>
              <a:ext uri="{FF2B5EF4-FFF2-40B4-BE49-F238E27FC236}">
                <a16:creationId xmlns:a16="http://schemas.microsoft.com/office/drawing/2014/main" id="{A30EB15E-228B-4B79-821D-F8B98640B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116284">
            <a:off x="3114343" y="4945115"/>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à°¦à°¸à±à°¤à±à°°à°:Methane-2D-flat-small.png">
            <a:extLst>
              <a:ext uri="{FF2B5EF4-FFF2-40B4-BE49-F238E27FC236}">
                <a16:creationId xmlns:a16="http://schemas.microsoft.com/office/drawing/2014/main" id="{B483A30A-CEEF-4701-B99F-FA9BFD4C2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234506">
            <a:off x="2957464" y="5493012"/>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à°¦à°¸à±à°¤à±à°°à°:Methane-2D-flat-small.png">
            <a:extLst>
              <a:ext uri="{FF2B5EF4-FFF2-40B4-BE49-F238E27FC236}">
                <a16:creationId xmlns:a16="http://schemas.microsoft.com/office/drawing/2014/main" id="{2B2827B0-1F5D-4632-9DCE-1E0B1405C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454" y="5935805"/>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à°¦à°¸à±à°¤à±à°°à°:Methane-2D-flat-small.png">
            <a:extLst>
              <a:ext uri="{FF2B5EF4-FFF2-40B4-BE49-F238E27FC236}">
                <a16:creationId xmlns:a16="http://schemas.microsoft.com/office/drawing/2014/main" id="{31039B5C-D60E-4CD3-9B29-B63C94AC8C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730" y="5618681"/>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à°¦à°¸à±à°¤à±à°°à°:Methane-2D-flat-small.png">
            <a:extLst>
              <a:ext uri="{FF2B5EF4-FFF2-40B4-BE49-F238E27FC236}">
                <a16:creationId xmlns:a16="http://schemas.microsoft.com/office/drawing/2014/main" id="{1F496407-7BD3-47EF-8294-67ED7A5DF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387630">
            <a:off x="3868324" y="5021018"/>
            <a:ext cx="752227" cy="7715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File:Ethan Lewis.svg">
            <a:extLst>
              <a:ext uri="{FF2B5EF4-FFF2-40B4-BE49-F238E27FC236}">
                <a16:creationId xmlns:a16="http://schemas.microsoft.com/office/drawing/2014/main" id="{0B0F2094-3117-49E7-B92E-71D1CE271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259614">
            <a:off x="6043026" y="5329212"/>
            <a:ext cx="763972" cy="57566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Ethan Lewis.svg">
            <a:extLst>
              <a:ext uri="{FF2B5EF4-FFF2-40B4-BE49-F238E27FC236}">
                <a16:creationId xmlns:a16="http://schemas.microsoft.com/office/drawing/2014/main" id="{EAA10DB0-3F38-44B0-B8A2-1FBD36877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596490">
            <a:off x="6683312" y="5600910"/>
            <a:ext cx="763972" cy="5756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File:Ethan Lewis.svg">
            <a:extLst>
              <a:ext uri="{FF2B5EF4-FFF2-40B4-BE49-F238E27FC236}">
                <a16:creationId xmlns:a16="http://schemas.microsoft.com/office/drawing/2014/main" id="{293B22B9-601C-4F43-9E55-506CDA576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927" y="5000140"/>
            <a:ext cx="763972" cy="5756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File:Ethan Lewis.svg">
            <a:extLst>
              <a:ext uri="{FF2B5EF4-FFF2-40B4-BE49-F238E27FC236}">
                <a16:creationId xmlns:a16="http://schemas.microsoft.com/office/drawing/2014/main" id="{C07D0763-1710-4412-BDE6-05563B5D1E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431740">
            <a:off x="7136645" y="6044571"/>
            <a:ext cx="763972" cy="57566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File:Ethan Lewis.svg">
            <a:extLst>
              <a:ext uri="{FF2B5EF4-FFF2-40B4-BE49-F238E27FC236}">
                <a16:creationId xmlns:a16="http://schemas.microsoft.com/office/drawing/2014/main" id="{C4B38CFA-4143-44F0-84B4-5CCE3E531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074" y="6108333"/>
            <a:ext cx="763972" cy="5756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DCF14682-34F2-4797-912E-EA959A8B17A2}"/>
              </a:ext>
            </a:extLst>
          </p:cNvPr>
          <p:cNvGraphicFramePr>
            <a:graphicFrameLocks noGrp="1"/>
          </p:cNvGraphicFramePr>
          <p:nvPr>
            <p:extLst>
              <p:ext uri="{D42A27DB-BD31-4B8C-83A1-F6EECF244321}">
                <p14:modId xmlns:p14="http://schemas.microsoft.com/office/powerpoint/2010/main" val="1266607989"/>
              </p:ext>
            </p:extLst>
          </p:nvPr>
        </p:nvGraphicFramePr>
        <p:xfrm>
          <a:off x="9201166" y="4869654"/>
          <a:ext cx="2607958" cy="1112520"/>
        </p:xfrm>
        <a:graphic>
          <a:graphicData uri="http://schemas.openxmlformats.org/drawingml/2006/table">
            <a:tbl>
              <a:tblPr firstRow="1" bandRow="1">
                <a:tableStyleId>{5C22544A-7EE6-4342-B048-85BDC9FD1C3A}</a:tableStyleId>
              </a:tblPr>
              <a:tblGrid>
                <a:gridCol w="1303979">
                  <a:extLst>
                    <a:ext uri="{9D8B030D-6E8A-4147-A177-3AD203B41FA5}">
                      <a16:colId xmlns:a16="http://schemas.microsoft.com/office/drawing/2014/main" val="3596989699"/>
                    </a:ext>
                  </a:extLst>
                </a:gridCol>
                <a:gridCol w="1303979">
                  <a:extLst>
                    <a:ext uri="{9D8B030D-6E8A-4147-A177-3AD203B41FA5}">
                      <a16:colId xmlns:a16="http://schemas.microsoft.com/office/drawing/2014/main" val="210377571"/>
                    </a:ext>
                  </a:extLst>
                </a:gridCol>
              </a:tblGrid>
              <a:tr h="370840">
                <a:tc gridSpan="2">
                  <a:txBody>
                    <a:bodyPr/>
                    <a:lstStyle/>
                    <a:p>
                      <a:pPr algn="ctr"/>
                      <a:r>
                        <a:rPr lang="en-US" dirty="0"/>
                        <a:t>Mole Fractions</a:t>
                      </a:r>
                    </a:p>
                  </a:txBody>
                  <a:tcPr anchor="ctr"/>
                </a:tc>
                <a:tc hMerge="1">
                  <a:txBody>
                    <a:bodyPr/>
                    <a:lstStyle/>
                    <a:p>
                      <a:endParaRPr lang="en-US" dirty="0"/>
                    </a:p>
                  </a:txBody>
                  <a:tcPr/>
                </a:tc>
                <a:extLst>
                  <a:ext uri="{0D108BD9-81ED-4DB2-BD59-A6C34878D82A}">
                    <a16:rowId xmlns:a16="http://schemas.microsoft.com/office/drawing/2014/main" val="1156303288"/>
                  </a:ext>
                </a:extLst>
              </a:tr>
              <a:tr h="370840">
                <a:tc>
                  <a:txBody>
                    <a:bodyPr/>
                    <a:lstStyle/>
                    <a:p>
                      <a:pPr algn="ctr"/>
                      <a:r>
                        <a:rPr lang="en-US" dirty="0"/>
                        <a:t>C1</a:t>
                      </a:r>
                    </a:p>
                  </a:txBody>
                  <a:tcPr anchor="ctr"/>
                </a:tc>
                <a:tc>
                  <a:txBody>
                    <a:bodyPr/>
                    <a:lstStyle/>
                    <a:p>
                      <a:pPr algn="ctr"/>
                      <a:r>
                        <a:rPr lang="en-US" dirty="0"/>
                        <a:t>0.5</a:t>
                      </a:r>
                    </a:p>
                  </a:txBody>
                  <a:tcPr anchor="ctr"/>
                </a:tc>
                <a:extLst>
                  <a:ext uri="{0D108BD9-81ED-4DB2-BD59-A6C34878D82A}">
                    <a16:rowId xmlns:a16="http://schemas.microsoft.com/office/drawing/2014/main" val="3568066950"/>
                  </a:ext>
                </a:extLst>
              </a:tr>
              <a:tr h="370840">
                <a:tc>
                  <a:txBody>
                    <a:bodyPr/>
                    <a:lstStyle/>
                    <a:p>
                      <a:pPr algn="ctr"/>
                      <a:r>
                        <a:rPr lang="en-US" dirty="0"/>
                        <a:t>C2</a:t>
                      </a:r>
                    </a:p>
                  </a:txBody>
                  <a:tcPr anchor="ctr"/>
                </a:tc>
                <a:tc>
                  <a:txBody>
                    <a:bodyPr/>
                    <a:lstStyle/>
                    <a:p>
                      <a:pPr algn="ctr"/>
                      <a:r>
                        <a:rPr lang="en-US" dirty="0"/>
                        <a:t>0.5</a:t>
                      </a:r>
                    </a:p>
                  </a:txBody>
                  <a:tcPr anchor="ctr"/>
                </a:tc>
                <a:extLst>
                  <a:ext uri="{0D108BD9-81ED-4DB2-BD59-A6C34878D82A}">
                    <a16:rowId xmlns:a16="http://schemas.microsoft.com/office/drawing/2014/main" val="1728503720"/>
                  </a:ext>
                </a:extLst>
              </a:tr>
            </a:tbl>
          </a:graphicData>
        </a:graphic>
      </p:graphicFrame>
      <p:sp>
        <p:nvSpPr>
          <p:cNvPr id="35" name="TextBox 34">
            <a:extLst>
              <a:ext uri="{FF2B5EF4-FFF2-40B4-BE49-F238E27FC236}">
                <a16:creationId xmlns:a16="http://schemas.microsoft.com/office/drawing/2014/main" id="{ECAEFECF-654A-4D28-A049-3106DB51C5CA}"/>
              </a:ext>
            </a:extLst>
          </p:cNvPr>
          <p:cNvSpPr txBox="1"/>
          <p:nvPr/>
        </p:nvSpPr>
        <p:spPr>
          <a:xfrm>
            <a:off x="8982892" y="6068352"/>
            <a:ext cx="3144139" cy="646331"/>
          </a:xfrm>
          <a:prstGeom prst="rect">
            <a:avLst/>
          </a:prstGeom>
          <a:noFill/>
        </p:spPr>
        <p:txBody>
          <a:bodyPr wrap="square" rtlCol="0">
            <a:spAutoFit/>
          </a:bodyPr>
          <a:lstStyle/>
          <a:p>
            <a:r>
              <a:rPr lang="en-US" dirty="0"/>
              <a:t>For an ideal gas, mole fractions are equal to volume fractions</a:t>
            </a:r>
          </a:p>
        </p:txBody>
      </p:sp>
    </p:spTree>
    <p:extLst>
      <p:ext uri="{BB962C8B-B14F-4D97-AF65-F5344CB8AC3E}">
        <p14:creationId xmlns:p14="http://schemas.microsoft.com/office/powerpoint/2010/main" val="194084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7E83F7-5CC2-4A9D-B34A-FFD1F0D01DD0}"/>
              </a:ext>
            </a:extLst>
          </p:cNvPr>
          <p:cNvSpPr txBox="1"/>
          <p:nvPr/>
        </p:nvSpPr>
        <p:spPr>
          <a:xfrm>
            <a:off x="1543381" y="161012"/>
            <a:ext cx="9021046" cy="646331"/>
          </a:xfrm>
          <a:prstGeom prst="rect">
            <a:avLst/>
          </a:prstGeom>
          <a:noFill/>
        </p:spPr>
        <p:txBody>
          <a:bodyPr wrap="square" rtlCol="0">
            <a:spAutoFit/>
          </a:bodyPr>
          <a:lstStyle/>
          <a:p>
            <a:r>
              <a:rPr lang="en-US" sz="3600" dirty="0"/>
              <a:t>Chemicals React on a Mole (a.k.a. Mass) Basis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EAFD76-C053-422D-A13A-7451D597A625}"/>
                  </a:ext>
                </a:extLst>
              </p:cNvPr>
              <p:cNvSpPr txBox="1"/>
              <p:nvPr/>
            </p:nvSpPr>
            <p:spPr>
              <a:xfrm>
                <a:off x="1543381" y="2077375"/>
                <a:ext cx="99434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𝐶𝑜𝑚𝑏𝑢𝑠𝑡𝑖𝑜𝑛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𝑁𝑎𝑡𝑢𝑟𝑎𝑙</m:t>
                          </m:r>
                          <m:r>
                            <a:rPr lang="en-US" sz="3200" b="0" i="1" smtClean="0">
                              <a:latin typeface="Cambria Math" panose="02040503050406030204" pitchFamily="18" charset="0"/>
                            </a:rPr>
                            <m:t> </m:t>
                          </m:r>
                          <m:r>
                            <a:rPr lang="en-US" sz="3200" b="0" i="1" smtClean="0">
                              <a:latin typeface="Cambria Math" panose="02040503050406030204" pitchFamily="18" charset="0"/>
                            </a:rPr>
                            <m:t>𝐺𝑎𝑠</m:t>
                          </m:r>
                          <m:r>
                            <a:rPr lang="en-US" sz="3200" b="0" i="1" smtClean="0">
                              <a:latin typeface="Cambria Math" panose="02040503050406030204" pitchFamily="18" charset="0"/>
                            </a:rPr>
                            <m:t>: </m:t>
                          </m:r>
                          <m:r>
                            <a:rPr lang="en-US" sz="3200" b="0" i="1" smtClean="0">
                              <a:latin typeface="Cambria Math" panose="02040503050406030204" pitchFamily="18" charset="0"/>
                            </a:rPr>
                            <m:t>𝐶𝐻</m:t>
                          </m:r>
                        </m:e>
                        <m:sub>
                          <m:r>
                            <a:rPr lang="en-US" sz="3200" b="0" i="1" smtClean="0">
                              <a:latin typeface="Cambria Math" panose="02040503050406030204" pitchFamily="18" charset="0"/>
                            </a:rPr>
                            <m:t>4</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2</m:t>
                          </m:r>
                          <m:r>
                            <a:rPr lang="en-US" sz="3200" b="0" i="1" smtClean="0">
                              <a:latin typeface="Cambria Math" panose="02040503050406030204" pitchFamily="18" charset="0"/>
                            </a:rPr>
                            <m:t>𝑂</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𝐶𝑂</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2</m:t>
                          </m:r>
                          <m:r>
                            <a:rPr lang="en-US" sz="3200" b="0" i="1" smtClean="0">
                              <a:latin typeface="Cambria Math" panose="02040503050406030204" pitchFamily="18" charset="0"/>
                            </a:rPr>
                            <m:t>𝐻</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𝑂</m:t>
                      </m:r>
                    </m:oMath>
                  </m:oMathPara>
                </a14:m>
                <a:endParaRPr lang="en-US" sz="3200" dirty="0"/>
              </a:p>
            </p:txBody>
          </p:sp>
        </mc:Choice>
        <mc:Fallback xmlns="">
          <p:sp>
            <p:nvSpPr>
              <p:cNvPr id="3" name="TextBox 2">
                <a:extLst>
                  <a:ext uri="{FF2B5EF4-FFF2-40B4-BE49-F238E27FC236}">
                    <a16:creationId xmlns:a16="http://schemas.microsoft.com/office/drawing/2014/main" id="{BDEAFD76-C053-422D-A13A-7451D597A625}"/>
                  </a:ext>
                </a:extLst>
              </p:cNvPr>
              <p:cNvSpPr txBox="1">
                <a:spLocks noRot="1" noChangeAspect="1" noMove="1" noResize="1" noEditPoints="1" noAdjustHandles="1" noChangeArrowheads="1" noChangeShapeType="1" noTextEdit="1"/>
              </p:cNvSpPr>
              <p:nvPr/>
            </p:nvSpPr>
            <p:spPr>
              <a:xfrm>
                <a:off x="1543381" y="2077375"/>
                <a:ext cx="9943428" cy="492443"/>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2ACC677-170E-4E26-AB3A-EE3A52AD0CC3}"/>
              </a:ext>
            </a:extLst>
          </p:cNvPr>
          <p:cNvSpPr txBox="1"/>
          <p:nvPr/>
        </p:nvSpPr>
        <p:spPr>
          <a:xfrm>
            <a:off x="6755906" y="2645545"/>
            <a:ext cx="1026243" cy="461665"/>
          </a:xfrm>
          <a:prstGeom prst="rect">
            <a:avLst/>
          </a:prstGeom>
          <a:noFill/>
        </p:spPr>
        <p:txBody>
          <a:bodyPr wrap="none" rtlCol="0">
            <a:spAutoFit/>
          </a:bodyPr>
          <a:lstStyle/>
          <a:p>
            <a:r>
              <a:rPr lang="en-US" sz="2400" dirty="0"/>
              <a:t>1 Mole</a:t>
            </a:r>
          </a:p>
        </p:txBody>
      </p:sp>
      <p:sp>
        <p:nvSpPr>
          <p:cNvPr id="5" name="TextBox 4">
            <a:extLst>
              <a:ext uri="{FF2B5EF4-FFF2-40B4-BE49-F238E27FC236}">
                <a16:creationId xmlns:a16="http://schemas.microsoft.com/office/drawing/2014/main" id="{6C7BBE30-D248-4352-9F89-95FFE1A7F613}"/>
              </a:ext>
            </a:extLst>
          </p:cNvPr>
          <p:cNvSpPr txBox="1"/>
          <p:nvPr/>
        </p:nvSpPr>
        <p:spPr>
          <a:xfrm>
            <a:off x="7822705" y="2645545"/>
            <a:ext cx="1170513" cy="461665"/>
          </a:xfrm>
          <a:prstGeom prst="rect">
            <a:avLst/>
          </a:prstGeom>
          <a:noFill/>
        </p:spPr>
        <p:txBody>
          <a:bodyPr wrap="none" rtlCol="0">
            <a:spAutoFit/>
          </a:bodyPr>
          <a:lstStyle/>
          <a:p>
            <a:r>
              <a:rPr lang="en-US" sz="2400" dirty="0"/>
              <a:t>2 Moles</a:t>
            </a:r>
          </a:p>
        </p:txBody>
      </p:sp>
      <p:sp>
        <p:nvSpPr>
          <p:cNvPr id="6" name="TextBox 5">
            <a:extLst>
              <a:ext uri="{FF2B5EF4-FFF2-40B4-BE49-F238E27FC236}">
                <a16:creationId xmlns:a16="http://schemas.microsoft.com/office/drawing/2014/main" id="{B6A45D38-2E9F-4BE6-8998-5AEDCEBF338B}"/>
              </a:ext>
            </a:extLst>
          </p:cNvPr>
          <p:cNvSpPr txBox="1"/>
          <p:nvPr/>
        </p:nvSpPr>
        <p:spPr>
          <a:xfrm>
            <a:off x="9136604" y="2645545"/>
            <a:ext cx="1026243" cy="461665"/>
          </a:xfrm>
          <a:prstGeom prst="rect">
            <a:avLst/>
          </a:prstGeom>
          <a:noFill/>
        </p:spPr>
        <p:txBody>
          <a:bodyPr wrap="none" rtlCol="0">
            <a:spAutoFit/>
          </a:bodyPr>
          <a:lstStyle/>
          <a:p>
            <a:r>
              <a:rPr lang="en-US" sz="2400" dirty="0"/>
              <a:t>1 Mole</a:t>
            </a:r>
          </a:p>
        </p:txBody>
      </p:sp>
      <p:sp>
        <p:nvSpPr>
          <p:cNvPr id="7" name="TextBox 6">
            <a:extLst>
              <a:ext uri="{FF2B5EF4-FFF2-40B4-BE49-F238E27FC236}">
                <a16:creationId xmlns:a16="http://schemas.microsoft.com/office/drawing/2014/main" id="{B36216D4-765E-488C-8E9E-7A8E38A7A452}"/>
              </a:ext>
            </a:extLst>
          </p:cNvPr>
          <p:cNvSpPr txBox="1"/>
          <p:nvPr/>
        </p:nvSpPr>
        <p:spPr>
          <a:xfrm>
            <a:off x="10363200" y="2645545"/>
            <a:ext cx="1170513" cy="461665"/>
          </a:xfrm>
          <a:prstGeom prst="rect">
            <a:avLst/>
          </a:prstGeom>
          <a:noFill/>
        </p:spPr>
        <p:txBody>
          <a:bodyPr wrap="none" rtlCol="0">
            <a:spAutoFit/>
          </a:bodyPr>
          <a:lstStyle/>
          <a:p>
            <a:r>
              <a:rPr lang="en-US" sz="2400" dirty="0"/>
              <a:t>2 Moles</a:t>
            </a:r>
          </a:p>
        </p:txBody>
      </p:sp>
      <p:sp>
        <p:nvSpPr>
          <p:cNvPr id="8" name="TextBox 7">
            <a:extLst>
              <a:ext uri="{FF2B5EF4-FFF2-40B4-BE49-F238E27FC236}">
                <a16:creationId xmlns:a16="http://schemas.microsoft.com/office/drawing/2014/main" id="{DCB10C77-552D-4B5A-B076-A4DD6A1CE55B}"/>
              </a:ext>
            </a:extLst>
          </p:cNvPr>
          <p:cNvSpPr txBox="1"/>
          <p:nvPr/>
        </p:nvSpPr>
        <p:spPr>
          <a:xfrm>
            <a:off x="1809711" y="3198653"/>
            <a:ext cx="4164961" cy="2677656"/>
          </a:xfrm>
          <a:prstGeom prst="rect">
            <a:avLst/>
          </a:prstGeom>
          <a:noFill/>
        </p:spPr>
        <p:txBody>
          <a:bodyPr wrap="square" rtlCol="0">
            <a:spAutoFit/>
          </a:bodyPr>
          <a:lstStyle/>
          <a:p>
            <a:r>
              <a:rPr lang="en-US" sz="2400" dirty="0"/>
              <a:t>When we need to calculate properties of gas mixtures which contain many different compounds, we use mole fractions to compute the relative contribution of each compound in the mixture.</a:t>
            </a:r>
          </a:p>
        </p:txBody>
      </p:sp>
      <p:sp>
        <p:nvSpPr>
          <p:cNvPr id="9" name="TextBox 8">
            <a:extLst>
              <a:ext uri="{FF2B5EF4-FFF2-40B4-BE49-F238E27FC236}">
                <a16:creationId xmlns:a16="http://schemas.microsoft.com/office/drawing/2014/main" id="{AA9AC25D-24DD-4DE2-B6DA-ED0FFC63E955}"/>
              </a:ext>
            </a:extLst>
          </p:cNvPr>
          <p:cNvSpPr txBox="1"/>
          <p:nvPr/>
        </p:nvSpPr>
        <p:spPr>
          <a:xfrm>
            <a:off x="7004151" y="3713561"/>
            <a:ext cx="4264906" cy="830997"/>
          </a:xfrm>
          <a:prstGeom prst="rect">
            <a:avLst/>
          </a:prstGeom>
          <a:noFill/>
        </p:spPr>
        <p:txBody>
          <a:bodyPr wrap="square" rtlCol="0">
            <a:spAutoFit/>
          </a:bodyPr>
          <a:lstStyle/>
          <a:p>
            <a:r>
              <a:rPr lang="en-US" sz="2400" dirty="0"/>
              <a:t>Mass is related to moles by the molecular weight of a substance</a:t>
            </a:r>
          </a:p>
        </p:txBody>
      </p:sp>
      <p:graphicFrame>
        <p:nvGraphicFramePr>
          <p:cNvPr id="10" name="Table 9">
            <a:extLst>
              <a:ext uri="{FF2B5EF4-FFF2-40B4-BE49-F238E27FC236}">
                <a16:creationId xmlns:a16="http://schemas.microsoft.com/office/drawing/2014/main" id="{3B319470-A686-4B4A-8EC8-DA7CA88AF277}"/>
              </a:ext>
            </a:extLst>
          </p:cNvPr>
          <p:cNvGraphicFramePr>
            <a:graphicFrameLocks noGrp="1"/>
          </p:cNvGraphicFramePr>
          <p:nvPr>
            <p:extLst>
              <p:ext uri="{D42A27DB-BD31-4B8C-83A1-F6EECF244321}">
                <p14:modId xmlns:p14="http://schemas.microsoft.com/office/powerpoint/2010/main" val="3037673528"/>
              </p:ext>
            </p:extLst>
          </p:nvPr>
        </p:nvGraphicFramePr>
        <p:xfrm>
          <a:off x="7004151" y="4670231"/>
          <a:ext cx="4264906" cy="1752600"/>
        </p:xfrm>
        <a:graphic>
          <a:graphicData uri="http://schemas.openxmlformats.org/drawingml/2006/table">
            <a:tbl>
              <a:tblPr firstRow="1" bandRow="1">
                <a:tableStyleId>{5C22544A-7EE6-4342-B048-85BDC9FD1C3A}</a:tableStyleId>
              </a:tblPr>
              <a:tblGrid>
                <a:gridCol w="2132453">
                  <a:extLst>
                    <a:ext uri="{9D8B030D-6E8A-4147-A177-3AD203B41FA5}">
                      <a16:colId xmlns:a16="http://schemas.microsoft.com/office/drawing/2014/main" val="3956696300"/>
                    </a:ext>
                  </a:extLst>
                </a:gridCol>
                <a:gridCol w="2132453">
                  <a:extLst>
                    <a:ext uri="{9D8B030D-6E8A-4147-A177-3AD203B41FA5}">
                      <a16:colId xmlns:a16="http://schemas.microsoft.com/office/drawing/2014/main" val="3072732811"/>
                    </a:ext>
                  </a:extLst>
                </a:gridCol>
              </a:tblGrid>
              <a:tr h="370840">
                <a:tc>
                  <a:txBody>
                    <a:bodyPr/>
                    <a:lstStyle/>
                    <a:p>
                      <a:pPr algn="ctr"/>
                      <a:r>
                        <a:rPr lang="en-US" dirty="0"/>
                        <a:t>Compound</a:t>
                      </a:r>
                    </a:p>
                  </a:txBody>
                  <a:tcPr anchor="ctr"/>
                </a:tc>
                <a:tc>
                  <a:txBody>
                    <a:bodyPr/>
                    <a:lstStyle/>
                    <a:p>
                      <a:pPr algn="ctr"/>
                      <a:r>
                        <a:rPr lang="en-US" dirty="0"/>
                        <a:t>Molecular Weight (</a:t>
                      </a:r>
                      <a:r>
                        <a:rPr lang="en-US" dirty="0" err="1"/>
                        <a:t>lbm</a:t>
                      </a:r>
                      <a:r>
                        <a:rPr lang="en-US" dirty="0"/>
                        <a:t>/</a:t>
                      </a:r>
                      <a:r>
                        <a:rPr lang="en-US" dirty="0" err="1"/>
                        <a:t>lbmol</a:t>
                      </a:r>
                      <a:r>
                        <a:rPr lang="en-US" dirty="0"/>
                        <a:t>)</a:t>
                      </a:r>
                    </a:p>
                  </a:txBody>
                  <a:tcPr anchor="ctr"/>
                </a:tc>
                <a:extLst>
                  <a:ext uri="{0D108BD9-81ED-4DB2-BD59-A6C34878D82A}">
                    <a16:rowId xmlns:a16="http://schemas.microsoft.com/office/drawing/2014/main" val="3416620550"/>
                  </a:ext>
                </a:extLst>
              </a:tr>
              <a:tr h="370840">
                <a:tc>
                  <a:txBody>
                    <a:bodyPr/>
                    <a:lstStyle/>
                    <a:p>
                      <a:pPr algn="ctr"/>
                      <a:r>
                        <a:rPr lang="en-US" dirty="0"/>
                        <a:t>C</a:t>
                      </a:r>
                    </a:p>
                  </a:txBody>
                  <a:tcPr anchor="ctr"/>
                </a:tc>
                <a:tc>
                  <a:txBody>
                    <a:bodyPr/>
                    <a:lstStyle/>
                    <a:p>
                      <a:pPr algn="ctr"/>
                      <a:r>
                        <a:rPr lang="en-US" dirty="0"/>
                        <a:t>12.011</a:t>
                      </a:r>
                    </a:p>
                  </a:txBody>
                  <a:tcPr anchor="ctr"/>
                </a:tc>
                <a:extLst>
                  <a:ext uri="{0D108BD9-81ED-4DB2-BD59-A6C34878D82A}">
                    <a16:rowId xmlns:a16="http://schemas.microsoft.com/office/drawing/2014/main" val="1514229855"/>
                  </a:ext>
                </a:extLst>
              </a:tr>
              <a:tr h="370840">
                <a:tc>
                  <a:txBody>
                    <a:bodyPr/>
                    <a:lstStyle/>
                    <a:p>
                      <a:pPr algn="ctr"/>
                      <a:r>
                        <a:rPr lang="en-US" dirty="0"/>
                        <a:t>H</a:t>
                      </a:r>
                    </a:p>
                  </a:txBody>
                  <a:tcPr anchor="ctr"/>
                </a:tc>
                <a:tc>
                  <a:txBody>
                    <a:bodyPr/>
                    <a:lstStyle/>
                    <a:p>
                      <a:pPr algn="ctr"/>
                      <a:r>
                        <a:rPr lang="en-US" dirty="0"/>
                        <a:t>1.008</a:t>
                      </a:r>
                    </a:p>
                  </a:txBody>
                  <a:tcPr anchor="ctr"/>
                </a:tc>
                <a:extLst>
                  <a:ext uri="{0D108BD9-81ED-4DB2-BD59-A6C34878D82A}">
                    <a16:rowId xmlns:a16="http://schemas.microsoft.com/office/drawing/2014/main" val="2928072185"/>
                  </a:ext>
                </a:extLst>
              </a:tr>
              <a:tr h="370840">
                <a:tc>
                  <a:txBody>
                    <a:bodyPr/>
                    <a:lstStyle/>
                    <a:p>
                      <a:pPr algn="ctr"/>
                      <a:r>
                        <a:rPr lang="en-US" dirty="0"/>
                        <a:t>O</a:t>
                      </a:r>
                    </a:p>
                  </a:txBody>
                  <a:tcPr anchor="ctr"/>
                </a:tc>
                <a:tc>
                  <a:txBody>
                    <a:bodyPr/>
                    <a:lstStyle/>
                    <a:p>
                      <a:pPr algn="ctr"/>
                      <a:r>
                        <a:rPr lang="en-US" dirty="0"/>
                        <a:t>15.999</a:t>
                      </a:r>
                    </a:p>
                  </a:txBody>
                  <a:tcPr anchor="ctr"/>
                </a:tc>
                <a:extLst>
                  <a:ext uri="{0D108BD9-81ED-4DB2-BD59-A6C34878D82A}">
                    <a16:rowId xmlns:a16="http://schemas.microsoft.com/office/drawing/2014/main" val="2369034215"/>
                  </a:ext>
                </a:extLst>
              </a:tr>
            </a:tbl>
          </a:graphicData>
        </a:graphic>
      </p:graphicFrame>
    </p:spTree>
    <p:extLst>
      <p:ext uri="{BB962C8B-B14F-4D97-AF65-F5344CB8AC3E}">
        <p14:creationId xmlns:p14="http://schemas.microsoft.com/office/powerpoint/2010/main" val="632929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EE24DB-DD56-43D9-A7B7-9738BBAF40C1}"/>
              </a:ext>
            </a:extLst>
          </p:cNvPr>
          <p:cNvSpPr txBox="1"/>
          <p:nvPr/>
        </p:nvSpPr>
        <p:spPr>
          <a:xfrm>
            <a:off x="2539013" y="6374167"/>
            <a:ext cx="4507901" cy="369332"/>
          </a:xfrm>
          <a:prstGeom prst="rect">
            <a:avLst/>
          </a:prstGeom>
          <a:noFill/>
        </p:spPr>
        <p:txBody>
          <a:bodyPr wrap="none" rtlCol="0">
            <a:spAutoFit/>
          </a:bodyPr>
          <a:lstStyle/>
          <a:p>
            <a:r>
              <a:rPr lang="en-US" dirty="0"/>
              <a:t>Note 1: Values taken from GPA Standard 2145</a:t>
            </a:r>
          </a:p>
        </p:txBody>
      </p:sp>
      <p:sp>
        <p:nvSpPr>
          <p:cNvPr id="4" name="TextBox 3">
            <a:extLst>
              <a:ext uri="{FF2B5EF4-FFF2-40B4-BE49-F238E27FC236}">
                <a16:creationId xmlns:a16="http://schemas.microsoft.com/office/drawing/2014/main" id="{149E2390-AB21-4B73-BDC2-7D3A60E2551E}"/>
              </a:ext>
            </a:extLst>
          </p:cNvPr>
          <p:cNvSpPr txBox="1"/>
          <p:nvPr/>
        </p:nvSpPr>
        <p:spPr>
          <a:xfrm>
            <a:off x="1543381" y="161012"/>
            <a:ext cx="9021046" cy="646331"/>
          </a:xfrm>
          <a:prstGeom prst="rect">
            <a:avLst/>
          </a:prstGeom>
          <a:noFill/>
        </p:spPr>
        <p:txBody>
          <a:bodyPr wrap="square" rtlCol="0">
            <a:spAutoFit/>
          </a:bodyPr>
          <a:lstStyle/>
          <a:p>
            <a:r>
              <a:rPr lang="en-US" sz="3600" dirty="0"/>
              <a:t>Heating Values for Our Two Example Leases</a:t>
            </a:r>
          </a:p>
        </p:txBody>
      </p:sp>
      <p:grpSp>
        <p:nvGrpSpPr>
          <p:cNvPr id="6" name="Group 5">
            <a:extLst>
              <a:ext uri="{FF2B5EF4-FFF2-40B4-BE49-F238E27FC236}">
                <a16:creationId xmlns:a16="http://schemas.microsoft.com/office/drawing/2014/main" id="{7039864C-ABC7-4195-8EAF-E2E174AED306}"/>
              </a:ext>
            </a:extLst>
          </p:cNvPr>
          <p:cNvGrpSpPr/>
          <p:nvPr/>
        </p:nvGrpSpPr>
        <p:grpSpPr>
          <a:xfrm>
            <a:off x="1393794" y="1012054"/>
            <a:ext cx="10697593" cy="5282214"/>
            <a:chOff x="2719702" y="1642368"/>
            <a:chExt cx="9371685" cy="4651900"/>
          </a:xfrm>
        </p:grpSpPr>
        <p:pic>
          <p:nvPicPr>
            <p:cNvPr id="2" name="Picture 1">
              <a:extLst>
                <a:ext uri="{FF2B5EF4-FFF2-40B4-BE49-F238E27FC236}">
                  <a16:creationId xmlns:a16="http://schemas.microsoft.com/office/drawing/2014/main" id="{64D3696A-EEEB-4C5E-A059-02F16796C4A8}"/>
                </a:ext>
              </a:extLst>
            </p:cNvPr>
            <p:cNvPicPr>
              <a:picLocks noChangeAspect="1"/>
            </p:cNvPicPr>
            <p:nvPr/>
          </p:nvPicPr>
          <p:blipFill rotWithShape="1">
            <a:blip r:embed="rId2"/>
            <a:srcRect l="76422" t="30518" r="4466" b="27540"/>
            <a:stretch/>
          </p:blipFill>
          <p:spPr>
            <a:xfrm>
              <a:off x="4554245" y="1642369"/>
              <a:ext cx="7537142" cy="4651899"/>
            </a:xfrm>
            <a:prstGeom prst="rect">
              <a:avLst/>
            </a:prstGeom>
          </p:spPr>
        </p:pic>
        <p:pic>
          <p:nvPicPr>
            <p:cNvPr id="5" name="Picture 4">
              <a:extLst>
                <a:ext uri="{FF2B5EF4-FFF2-40B4-BE49-F238E27FC236}">
                  <a16:creationId xmlns:a16="http://schemas.microsoft.com/office/drawing/2014/main" id="{0EC553D4-043A-4A19-8E0B-AAC66CD9F3E9}"/>
                </a:ext>
              </a:extLst>
            </p:cNvPr>
            <p:cNvPicPr>
              <a:picLocks noChangeAspect="1"/>
            </p:cNvPicPr>
            <p:nvPr/>
          </p:nvPicPr>
          <p:blipFill rotWithShape="1">
            <a:blip r:embed="rId2"/>
            <a:srcRect l="65170" t="30518" r="30178" b="27540"/>
            <a:stretch/>
          </p:blipFill>
          <p:spPr>
            <a:xfrm>
              <a:off x="2719702" y="1642368"/>
              <a:ext cx="1834543" cy="4651899"/>
            </a:xfrm>
            <a:prstGeom prst="rect">
              <a:avLst/>
            </a:prstGeom>
          </p:spPr>
        </p:pic>
      </p:grpSp>
    </p:spTree>
    <p:extLst>
      <p:ext uri="{BB962C8B-B14F-4D97-AF65-F5344CB8AC3E}">
        <p14:creationId xmlns:p14="http://schemas.microsoft.com/office/powerpoint/2010/main" val="20883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8DFC64-FC92-4E6E-9B6F-49D65813350D}"/>
              </a:ext>
            </a:extLst>
          </p:cNvPr>
          <p:cNvSpPr txBox="1"/>
          <p:nvPr/>
        </p:nvSpPr>
        <p:spPr>
          <a:xfrm>
            <a:off x="1562470" y="97653"/>
            <a:ext cx="7743979" cy="646331"/>
          </a:xfrm>
          <a:prstGeom prst="rect">
            <a:avLst/>
          </a:prstGeom>
          <a:noFill/>
        </p:spPr>
        <p:txBody>
          <a:bodyPr wrap="none" rtlCol="0">
            <a:spAutoFit/>
          </a:bodyPr>
          <a:lstStyle/>
          <a:p>
            <a:r>
              <a:rPr lang="en-US" sz="3600" dirty="0"/>
              <a:t>Welcome to </a:t>
            </a:r>
            <a:r>
              <a:rPr lang="en-US" sz="3600" dirty="0">
                <a:latin typeface="Script MT Bold" panose="03040602040607080904" pitchFamily="66" charset="0"/>
              </a:rPr>
              <a:t>The </a:t>
            </a:r>
            <a:r>
              <a:rPr lang="en-US" sz="3600" dirty="0" err="1">
                <a:latin typeface="Script MT Bold" panose="03040602040607080904" pitchFamily="66" charset="0"/>
              </a:rPr>
              <a:t>Doughmain</a:t>
            </a:r>
            <a:r>
              <a:rPr lang="en-US" sz="3600" dirty="0"/>
              <a:t>, a bakery...</a:t>
            </a:r>
            <a:endParaRPr lang="en-US" sz="3600" dirty="0">
              <a:latin typeface="Script MT Bold" panose="03040602040607080904" pitchFamily="66" charset="0"/>
            </a:endParaRPr>
          </a:p>
        </p:txBody>
      </p:sp>
      <p:sp>
        <p:nvSpPr>
          <p:cNvPr id="5" name="TextBox 4">
            <a:extLst>
              <a:ext uri="{FF2B5EF4-FFF2-40B4-BE49-F238E27FC236}">
                <a16:creationId xmlns:a16="http://schemas.microsoft.com/office/drawing/2014/main" id="{49A18DE8-D66A-4EB3-934D-0243E9A31BD9}"/>
              </a:ext>
            </a:extLst>
          </p:cNvPr>
          <p:cNvSpPr txBox="1"/>
          <p:nvPr/>
        </p:nvSpPr>
        <p:spPr>
          <a:xfrm>
            <a:off x="3446202" y="6091560"/>
            <a:ext cx="8574335" cy="646331"/>
          </a:xfrm>
          <a:prstGeom prst="rect">
            <a:avLst/>
          </a:prstGeom>
          <a:noFill/>
        </p:spPr>
        <p:txBody>
          <a:bodyPr wrap="none" rtlCol="0">
            <a:spAutoFit/>
          </a:bodyPr>
          <a:lstStyle/>
          <a:p>
            <a:r>
              <a:rPr lang="en-US" sz="3600" dirty="0"/>
              <a:t>where the only product is sourdough bread</a:t>
            </a:r>
          </a:p>
        </p:txBody>
      </p:sp>
      <p:pic>
        <p:nvPicPr>
          <p:cNvPr id="2050" name="Picture 2" descr="Image result for baker">
            <a:extLst>
              <a:ext uri="{FF2B5EF4-FFF2-40B4-BE49-F238E27FC236}">
                <a16:creationId xmlns:a16="http://schemas.microsoft.com/office/drawing/2014/main" id="{9641634B-2F16-4E88-A265-A2C50A6D2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319" y="1213476"/>
            <a:ext cx="2351634" cy="34604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aker">
            <a:extLst>
              <a:ext uri="{FF2B5EF4-FFF2-40B4-BE49-F238E27FC236}">
                <a16:creationId xmlns:a16="http://schemas.microsoft.com/office/drawing/2014/main" id="{2E34C6EA-C623-4A71-8269-3B1742C2C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983" y="1213476"/>
            <a:ext cx="2874107" cy="346046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4D9E5B-B908-4286-BDEE-21F3CC48E3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3172" y="1174387"/>
            <a:ext cx="3510371" cy="3471298"/>
          </a:xfrm>
          <a:prstGeom prst="rect">
            <a:avLst/>
          </a:prstGeom>
        </p:spPr>
      </p:pic>
      <p:sp>
        <p:nvSpPr>
          <p:cNvPr id="14" name="TextBox 13">
            <a:extLst>
              <a:ext uri="{FF2B5EF4-FFF2-40B4-BE49-F238E27FC236}">
                <a16:creationId xmlns:a16="http://schemas.microsoft.com/office/drawing/2014/main" id="{B74F45AD-B047-4EF3-9FA3-74D818A9F5C0}"/>
              </a:ext>
            </a:extLst>
          </p:cNvPr>
          <p:cNvSpPr txBox="1"/>
          <p:nvPr/>
        </p:nvSpPr>
        <p:spPr>
          <a:xfrm>
            <a:off x="2892680" y="5153783"/>
            <a:ext cx="1194545" cy="461665"/>
          </a:xfrm>
          <a:prstGeom prst="rect">
            <a:avLst/>
          </a:prstGeom>
          <a:noFill/>
        </p:spPr>
        <p:txBody>
          <a:bodyPr wrap="square" rtlCol="0">
            <a:spAutoFit/>
          </a:bodyPr>
          <a:lstStyle/>
          <a:p>
            <a:r>
              <a:rPr lang="en-US" sz="2400" dirty="0"/>
              <a:t>Jack</a:t>
            </a:r>
          </a:p>
        </p:txBody>
      </p:sp>
      <p:sp>
        <p:nvSpPr>
          <p:cNvPr id="17" name="TextBox 16">
            <a:extLst>
              <a:ext uri="{FF2B5EF4-FFF2-40B4-BE49-F238E27FC236}">
                <a16:creationId xmlns:a16="http://schemas.microsoft.com/office/drawing/2014/main" id="{BC379A30-E9A8-4844-9F40-4DA86D048DB2}"/>
              </a:ext>
            </a:extLst>
          </p:cNvPr>
          <p:cNvSpPr txBox="1"/>
          <p:nvPr/>
        </p:nvSpPr>
        <p:spPr>
          <a:xfrm>
            <a:off x="5692954" y="5153782"/>
            <a:ext cx="1268163" cy="461665"/>
          </a:xfrm>
          <a:prstGeom prst="rect">
            <a:avLst/>
          </a:prstGeom>
          <a:noFill/>
        </p:spPr>
        <p:txBody>
          <a:bodyPr wrap="square" rtlCol="0">
            <a:spAutoFit/>
          </a:bodyPr>
          <a:lstStyle/>
          <a:p>
            <a:r>
              <a:rPr lang="en-US" sz="2400" dirty="0"/>
              <a:t>Barb</a:t>
            </a:r>
          </a:p>
        </p:txBody>
      </p:sp>
      <p:sp>
        <p:nvSpPr>
          <p:cNvPr id="18" name="TextBox 17">
            <a:extLst>
              <a:ext uri="{FF2B5EF4-FFF2-40B4-BE49-F238E27FC236}">
                <a16:creationId xmlns:a16="http://schemas.microsoft.com/office/drawing/2014/main" id="{66E66E4A-88A8-4CC7-B2C0-6216BA139838}"/>
              </a:ext>
            </a:extLst>
          </p:cNvPr>
          <p:cNvSpPr txBox="1"/>
          <p:nvPr/>
        </p:nvSpPr>
        <p:spPr>
          <a:xfrm>
            <a:off x="9291482" y="5148431"/>
            <a:ext cx="1213749" cy="461665"/>
          </a:xfrm>
          <a:prstGeom prst="rect">
            <a:avLst/>
          </a:prstGeom>
          <a:noFill/>
        </p:spPr>
        <p:txBody>
          <a:bodyPr wrap="square" rtlCol="0">
            <a:spAutoFit/>
          </a:bodyPr>
          <a:lstStyle/>
          <a:p>
            <a:r>
              <a:rPr lang="en-US" sz="2400" dirty="0"/>
              <a:t>Raul</a:t>
            </a:r>
          </a:p>
        </p:txBody>
      </p:sp>
    </p:spTree>
    <p:extLst>
      <p:ext uri="{BB962C8B-B14F-4D97-AF65-F5344CB8AC3E}">
        <p14:creationId xmlns:p14="http://schemas.microsoft.com/office/powerpoint/2010/main" val="2511771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9C10BC-FB39-429F-A92D-3E0269509F25}"/>
              </a:ext>
            </a:extLst>
          </p:cNvPr>
          <p:cNvSpPr txBox="1"/>
          <p:nvPr/>
        </p:nvSpPr>
        <p:spPr>
          <a:xfrm>
            <a:off x="1543381" y="161012"/>
            <a:ext cx="9358398" cy="646331"/>
          </a:xfrm>
          <a:prstGeom prst="rect">
            <a:avLst/>
          </a:prstGeom>
          <a:noFill/>
        </p:spPr>
        <p:txBody>
          <a:bodyPr wrap="square" rtlCol="0">
            <a:spAutoFit/>
          </a:bodyPr>
          <a:lstStyle/>
          <a:p>
            <a:r>
              <a:rPr lang="en-US" sz="3600" dirty="0"/>
              <a:t>How Much NGL Can We Get From A Gas Stream?</a:t>
            </a:r>
          </a:p>
        </p:txBody>
      </p:sp>
      <p:pic>
        <p:nvPicPr>
          <p:cNvPr id="3" name="Picture 2">
            <a:extLst>
              <a:ext uri="{FF2B5EF4-FFF2-40B4-BE49-F238E27FC236}">
                <a16:creationId xmlns:a16="http://schemas.microsoft.com/office/drawing/2014/main" id="{E3C7AD37-BF42-482D-B545-B5C539F8AA30}"/>
              </a:ext>
            </a:extLst>
          </p:cNvPr>
          <p:cNvPicPr>
            <a:picLocks noChangeAspect="1"/>
          </p:cNvPicPr>
          <p:nvPr/>
        </p:nvPicPr>
        <p:blipFill rotWithShape="1">
          <a:blip r:embed="rId2"/>
          <a:srcRect t="21962"/>
          <a:stretch/>
        </p:blipFill>
        <p:spPr>
          <a:xfrm>
            <a:off x="6072325" y="947698"/>
            <a:ext cx="6006530" cy="3124940"/>
          </a:xfrm>
          <a:prstGeom prst="rect">
            <a:avLst/>
          </a:prstGeom>
        </p:spPr>
      </p:pic>
      <p:sp>
        <p:nvSpPr>
          <p:cNvPr id="4" name="TextBox 3">
            <a:extLst>
              <a:ext uri="{FF2B5EF4-FFF2-40B4-BE49-F238E27FC236}">
                <a16:creationId xmlns:a16="http://schemas.microsoft.com/office/drawing/2014/main" id="{DFF27122-0B4F-48BF-A3EA-482E6C190A13}"/>
              </a:ext>
            </a:extLst>
          </p:cNvPr>
          <p:cNvSpPr txBox="1"/>
          <p:nvPr/>
        </p:nvSpPr>
        <p:spPr>
          <a:xfrm>
            <a:off x="1543381" y="807343"/>
            <a:ext cx="4528945" cy="1569660"/>
          </a:xfrm>
          <a:prstGeom prst="rect">
            <a:avLst/>
          </a:prstGeom>
          <a:noFill/>
        </p:spPr>
        <p:txBody>
          <a:bodyPr wrap="square" rtlCol="0">
            <a:spAutoFit/>
          </a:bodyPr>
          <a:lstStyle/>
          <a:p>
            <a:r>
              <a:rPr lang="en-US" sz="2400" dirty="0"/>
              <a:t>NGLs can be condensed out of a raw natural gas stream the same way water can be condensed out of the air on a cool night: Chill it.</a:t>
            </a:r>
          </a:p>
        </p:txBody>
      </p:sp>
      <p:sp>
        <p:nvSpPr>
          <p:cNvPr id="5" name="TextBox 4">
            <a:extLst>
              <a:ext uri="{FF2B5EF4-FFF2-40B4-BE49-F238E27FC236}">
                <a16:creationId xmlns:a16="http://schemas.microsoft.com/office/drawing/2014/main" id="{1EAE1964-2B7E-4391-B927-DA53B35F11B7}"/>
              </a:ext>
            </a:extLst>
          </p:cNvPr>
          <p:cNvSpPr txBox="1"/>
          <p:nvPr/>
        </p:nvSpPr>
        <p:spPr>
          <a:xfrm>
            <a:off x="1543380" y="2643333"/>
            <a:ext cx="4528945" cy="4154984"/>
          </a:xfrm>
          <a:prstGeom prst="rect">
            <a:avLst/>
          </a:prstGeom>
          <a:noFill/>
        </p:spPr>
        <p:txBody>
          <a:bodyPr wrap="square" rtlCol="0">
            <a:spAutoFit/>
          </a:bodyPr>
          <a:lstStyle/>
          <a:p>
            <a:r>
              <a:rPr lang="en-US" sz="2400" dirty="0"/>
              <a:t>The maximum amount of an NGL that is available from a particular gas stream is equal to the number of moles of that component in the stream.  If the gas were chilled to the </a:t>
            </a:r>
            <a:r>
              <a:rPr lang="en-US" sz="2400" b="1" dirty="0"/>
              <a:t>dew point </a:t>
            </a:r>
            <a:r>
              <a:rPr lang="en-US" sz="2400" dirty="0"/>
              <a:t>of that component, under perfect conditions, all of the component would condense out.  We call this amount the number of </a:t>
            </a:r>
            <a:r>
              <a:rPr lang="en-US" sz="2400" b="1" dirty="0"/>
              <a:t>theoretical gallons </a:t>
            </a:r>
            <a:r>
              <a:rPr lang="en-US" sz="2400" dirty="0"/>
              <a:t>of that component available in the gas.</a:t>
            </a:r>
          </a:p>
        </p:txBody>
      </p:sp>
      <p:pic>
        <p:nvPicPr>
          <p:cNvPr id="6" name="Picture 5">
            <a:extLst>
              <a:ext uri="{FF2B5EF4-FFF2-40B4-BE49-F238E27FC236}">
                <a16:creationId xmlns:a16="http://schemas.microsoft.com/office/drawing/2014/main" id="{3720EDAD-1DF6-4E80-B50C-4BF5DFD1F659}"/>
              </a:ext>
            </a:extLst>
          </p:cNvPr>
          <p:cNvPicPr>
            <a:picLocks noChangeAspect="1"/>
          </p:cNvPicPr>
          <p:nvPr/>
        </p:nvPicPr>
        <p:blipFill>
          <a:blip r:embed="rId3"/>
          <a:stretch>
            <a:fillRect/>
          </a:stretch>
        </p:blipFill>
        <p:spPr>
          <a:xfrm>
            <a:off x="6072325" y="4184451"/>
            <a:ext cx="6006530" cy="2606930"/>
          </a:xfrm>
          <a:prstGeom prst="rect">
            <a:avLst/>
          </a:prstGeom>
        </p:spPr>
      </p:pic>
    </p:spTree>
    <p:extLst>
      <p:ext uri="{BB962C8B-B14F-4D97-AF65-F5344CB8AC3E}">
        <p14:creationId xmlns:p14="http://schemas.microsoft.com/office/powerpoint/2010/main" val="302043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7DCCB3-5601-4566-A1BD-EBC216D1DD2A}"/>
              </a:ext>
            </a:extLst>
          </p:cNvPr>
          <p:cNvSpPr txBox="1"/>
          <p:nvPr/>
        </p:nvSpPr>
        <p:spPr>
          <a:xfrm>
            <a:off x="1543381" y="161012"/>
            <a:ext cx="10113000" cy="646331"/>
          </a:xfrm>
          <a:prstGeom prst="rect">
            <a:avLst/>
          </a:prstGeom>
          <a:noFill/>
        </p:spPr>
        <p:txBody>
          <a:bodyPr wrap="square" rtlCol="0">
            <a:spAutoFit/>
          </a:bodyPr>
          <a:lstStyle/>
          <a:p>
            <a:r>
              <a:rPr lang="en-US" sz="3600" dirty="0"/>
              <a:t>GPA Standard 2145 Includes “Condensation Tables”</a:t>
            </a:r>
          </a:p>
        </p:txBody>
      </p:sp>
      <p:graphicFrame>
        <p:nvGraphicFramePr>
          <p:cNvPr id="3" name="Table 2">
            <a:extLst>
              <a:ext uri="{FF2B5EF4-FFF2-40B4-BE49-F238E27FC236}">
                <a16:creationId xmlns:a16="http://schemas.microsoft.com/office/drawing/2014/main" id="{E12E54AA-B7E2-4278-944A-5FDA4013736E}"/>
              </a:ext>
            </a:extLst>
          </p:cNvPr>
          <p:cNvGraphicFramePr>
            <a:graphicFrameLocks noGrp="1"/>
          </p:cNvGraphicFramePr>
          <p:nvPr>
            <p:extLst>
              <p:ext uri="{D42A27DB-BD31-4B8C-83A1-F6EECF244321}">
                <p14:modId xmlns:p14="http://schemas.microsoft.com/office/powerpoint/2010/main" val="1404805448"/>
              </p:ext>
            </p:extLst>
          </p:nvPr>
        </p:nvGraphicFramePr>
        <p:xfrm>
          <a:off x="1685772" y="1119161"/>
          <a:ext cx="5611674" cy="3235960"/>
        </p:xfrm>
        <a:graphic>
          <a:graphicData uri="http://schemas.openxmlformats.org/drawingml/2006/table">
            <a:tbl>
              <a:tblPr firstRow="1" bandRow="1">
                <a:tableStyleId>{5C22544A-7EE6-4342-B048-85BDC9FD1C3A}</a:tableStyleId>
              </a:tblPr>
              <a:tblGrid>
                <a:gridCol w="2805837">
                  <a:extLst>
                    <a:ext uri="{9D8B030D-6E8A-4147-A177-3AD203B41FA5}">
                      <a16:colId xmlns:a16="http://schemas.microsoft.com/office/drawing/2014/main" val="3051595446"/>
                    </a:ext>
                  </a:extLst>
                </a:gridCol>
                <a:gridCol w="2805837">
                  <a:extLst>
                    <a:ext uri="{9D8B030D-6E8A-4147-A177-3AD203B41FA5}">
                      <a16:colId xmlns:a16="http://schemas.microsoft.com/office/drawing/2014/main" val="837800393"/>
                    </a:ext>
                  </a:extLst>
                </a:gridCol>
              </a:tblGrid>
              <a:tr h="370840">
                <a:tc>
                  <a:txBody>
                    <a:bodyPr/>
                    <a:lstStyle/>
                    <a:p>
                      <a:pPr algn="ctr"/>
                      <a:r>
                        <a:rPr lang="en-US" dirty="0"/>
                        <a:t>Compound</a:t>
                      </a:r>
                    </a:p>
                  </a:txBody>
                  <a:tcPr anchor="ctr"/>
                </a:tc>
                <a:tc>
                  <a:txBody>
                    <a:bodyPr/>
                    <a:lstStyle/>
                    <a:p>
                      <a:pPr algn="ctr"/>
                      <a:r>
                        <a:rPr lang="en-US" dirty="0"/>
                        <a:t>Volume of Ideal Gas Per Gallon of Liquid (ft</a:t>
                      </a:r>
                      <a:r>
                        <a:rPr lang="en-US" baseline="30000" dirty="0"/>
                        <a:t>3</a:t>
                      </a:r>
                      <a:r>
                        <a:rPr lang="en-US" dirty="0"/>
                        <a:t>)</a:t>
                      </a:r>
                    </a:p>
                  </a:txBody>
                  <a:tcPr anchor="ctr"/>
                </a:tc>
                <a:extLst>
                  <a:ext uri="{0D108BD9-81ED-4DB2-BD59-A6C34878D82A}">
                    <a16:rowId xmlns:a16="http://schemas.microsoft.com/office/drawing/2014/main" val="3449675843"/>
                  </a:ext>
                </a:extLst>
              </a:tr>
              <a:tr h="370840">
                <a:tc>
                  <a:txBody>
                    <a:bodyPr/>
                    <a:lstStyle/>
                    <a:p>
                      <a:pPr algn="ctr"/>
                      <a:r>
                        <a:rPr lang="en-US" dirty="0"/>
                        <a:t>Ethane, C2</a:t>
                      </a:r>
                    </a:p>
                  </a:txBody>
                  <a:tcPr anchor="ctr"/>
                </a:tc>
                <a:tc>
                  <a:txBody>
                    <a:bodyPr/>
                    <a:lstStyle/>
                    <a:p>
                      <a:pPr algn="ctr"/>
                      <a:r>
                        <a:rPr lang="en-US" dirty="0"/>
                        <a:t>37.4880</a:t>
                      </a:r>
                    </a:p>
                  </a:txBody>
                  <a:tcPr anchor="ctr"/>
                </a:tc>
                <a:extLst>
                  <a:ext uri="{0D108BD9-81ED-4DB2-BD59-A6C34878D82A}">
                    <a16:rowId xmlns:a16="http://schemas.microsoft.com/office/drawing/2014/main" val="1761731005"/>
                  </a:ext>
                </a:extLst>
              </a:tr>
              <a:tr h="370840">
                <a:tc>
                  <a:txBody>
                    <a:bodyPr/>
                    <a:lstStyle/>
                    <a:p>
                      <a:pPr algn="ctr"/>
                      <a:r>
                        <a:rPr lang="en-US" dirty="0"/>
                        <a:t>Propane, C3</a:t>
                      </a:r>
                    </a:p>
                  </a:txBody>
                  <a:tcPr anchor="ctr"/>
                </a:tc>
                <a:tc>
                  <a:txBody>
                    <a:bodyPr/>
                    <a:lstStyle/>
                    <a:p>
                      <a:pPr algn="ctr"/>
                      <a:r>
                        <a:rPr lang="en-US" dirty="0"/>
                        <a:t>36.3910</a:t>
                      </a:r>
                    </a:p>
                  </a:txBody>
                  <a:tcPr anchor="ctr"/>
                </a:tc>
                <a:extLst>
                  <a:ext uri="{0D108BD9-81ED-4DB2-BD59-A6C34878D82A}">
                    <a16:rowId xmlns:a16="http://schemas.microsoft.com/office/drawing/2014/main" val="430794010"/>
                  </a:ext>
                </a:extLst>
              </a:tr>
              <a:tr h="370840">
                <a:tc>
                  <a:txBody>
                    <a:bodyPr/>
                    <a:lstStyle/>
                    <a:p>
                      <a:pPr algn="ctr"/>
                      <a:r>
                        <a:rPr lang="en-US" dirty="0"/>
                        <a:t>Isobutane, iC4</a:t>
                      </a:r>
                    </a:p>
                  </a:txBody>
                  <a:tcPr anchor="ctr"/>
                </a:tc>
                <a:tc>
                  <a:txBody>
                    <a:bodyPr/>
                    <a:lstStyle/>
                    <a:p>
                      <a:pPr algn="ctr"/>
                      <a:r>
                        <a:rPr lang="en-US" dirty="0"/>
                        <a:t>30.6370</a:t>
                      </a:r>
                    </a:p>
                  </a:txBody>
                  <a:tcPr anchor="ctr"/>
                </a:tc>
                <a:extLst>
                  <a:ext uri="{0D108BD9-81ED-4DB2-BD59-A6C34878D82A}">
                    <a16:rowId xmlns:a16="http://schemas.microsoft.com/office/drawing/2014/main" val="978068116"/>
                  </a:ext>
                </a:extLst>
              </a:tr>
              <a:tr h="370840">
                <a:tc>
                  <a:txBody>
                    <a:bodyPr/>
                    <a:lstStyle/>
                    <a:p>
                      <a:pPr algn="ctr"/>
                      <a:r>
                        <a:rPr lang="en-US" dirty="0"/>
                        <a:t>Normal Butane, nC4</a:t>
                      </a:r>
                    </a:p>
                  </a:txBody>
                  <a:tcPr anchor="ctr"/>
                </a:tc>
                <a:tc>
                  <a:txBody>
                    <a:bodyPr/>
                    <a:lstStyle/>
                    <a:p>
                      <a:pPr algn="ctr"/>
                      <a:r>
                        <a:rPr lang="en-US" dirty="0"/>
                        <a:t>31.8010</a:t>
                      </a:r>
                    </a:p>
                  </a:txBody>
                  <a:tcPr anchor="ctr"/>
                </a:tc>
                <a:extLst>
                  <a:ext uri="{0D108BD9-81ED-4DB2-BD59-A6C34878D82A}">
                    <a16:rowId xmlns:a16="http://schemas.microsoft.com/office/drawing/2014/main" val="3161070828"/>
                  </a:ext>
                </a:extLst>
              </a:tr>
              <a:tr h="370840">
                <a:tc>
                  <a:txBody>
                    <a:bodyPr/>
                    <a:lstStyle/>
                    <a:p>
                      <a:pPr algn="ctr"/>
                      <a:r>
                        <a:rPr lang="en-US" dirty="0" err="1"/>
                        <a:t>Isopentane</a:t>
                      </a:r>
                      <a:r>
                        <a:rPr lang="en-US" dirty="0"/>
                        <a:t>, iC5</a:t>
                      </a:r>
                    </a:p>
                  </a:txBody>
                  <a:tcPr anchor="ctr"/>
                </a:tc>
                <a:tc>
                  <a:txBody>
                    <a:bodyPr/>
                    <a:lstStyle/>
                    <a:p>
                      <a:pPr algn="ctr"/>
                      <a:r>
                        <a:rPr lang="en-US" dirty="0"/>
                        <a:t>27.4140</a:t>
                      </a:r>
                    </a:p>
                  </a:txBody>
                  <a:tcPr anchor="ctr"/>
                </a:tc>
                <a:extLst>
                  <a:ext uri="{0D108BD9-81ED-4DB2-BD59-A6C34878D82A}">
                    <a16:rowId xmlns:a16="http://schemas.microsoft.com/office/drawing/2014/main" val="3792256615"/>
                  </a:ext>
                </a:extLst>
              </a:tr>
              <a:tr h="370840">
                <a:tc>
                  <a:txBody>
                    <a:bodyPr/>
                    <a:lstStyle/>
                    <a:p>
                      <a:pPr algn="ctr"/>
                      <a:r>
                        <a:rPr lang="en-US" dirty="0"/>
                        <a:t>Normal Pentane, nC5</a:t>
                      </a:r>
                    </a:p>
                  </a:txBody>
                  <a:tcPr anchor="ctr"/>
                </a:tc>
                <a:tc>
                  <a:txBody>
                    <a:bodyPr/>
                    <a:lstStyle/>
                    <a:p>
                      <a:pPr algn="ctr"/>
                      <a:r>
                        <a:rPr lang="en-US" dirty="0"/>
                        <a:t>27.6580</a:t>
                      </a:r>
                    </a:p>
                  </a:txBody>
                  <a:tcPr anchor="ctr"/>
                </a:tc>
                <a:extLst>
                  <a:ext uri="{0D108BD9-81ED-4DB2-BD59-A6C34878D82A}">
                    <a16:rowId xmlns:a16="http://schemas.microsoft.com/office/drawing/2014/main" val="2542538098"/>
                  </a:ext>
                </a:extLst>
              </a:tr>
              <a:tr h="370840">
                <a:tc>
                  <a:txBody>
                    <a:bodyPr/>
                    <a:lstStyle/>
                    <a:p>
                      <a:pPr algn="ctr"/>
                      <a:r>
                        <a:rPr lang="en-US" dirty="0"/>
                        <a:t>Hexane Plus, nC6+</a:t>
                      </a:r>
                    </a:p>
                  </a:txBody>
                  <a:tcPr anchor="ctr"/>
                </a:tc>
                <a:tc>
                  <a:txBody>
                    <a:bodyPr/>
                    <a:lstStyle/>
                    <a:p>
                      <a:pPr algn="ctr"/>
                      <a:r>
                        <a:rPr lang="en-US" dirty="0"/>
                        <a:t>23.1040</a:t>
                      </a:r>
                    </a:p>
                  </a:txBody>
                  <a:tcPr anchor="ctr"/>
                </a:tc>
                <a:extLst>
                  <a:ext uri="{0D108BD9-81ED-4DB2-BD59-A6C34878D82A}">
                    <a16:rowId xmlns:a16="http://schemas.microsoft.com/office/drawing/2014/main" val="667847301"/>
                  </a:ext>
                </a:extLst>
              </a:tr>
            </a:tbl>
          </a:graphicData>
        </a:graphic>
      </p:graphicFrame>
      <p:sp>
        <p:nvSpPr>
          <p:cNvPr id="4" name="TextBox 3">
            <a:extLst>
              <a:ext uri="{FF2B5EF4-FFF2-40B4-BE49-F238E27FC236}">
                <a16:creationId xmlns:a16="http://schemas.microsoft.com/office/drawing/2014/main" id="{D20F6973-DD75-45E6-BF1A-4D1E9096F556}"/>
              </a:ext>
            </a:extLst>
          </p:cNvPr>
          <p:cNvSpPr txBox="1"/>
          <p:nvPr/>
        </p:nvSpPr>
        <p:spPr>
          <a:xfrm>
            <a:off x="7510509" y="1213647"/>
            <a:ext cx="3773009" cy="3046988"/>
          </a:xfrm>
          <a:prstGeom prst="rect">
            <a:avLst/>
          </a:prstGeom>
          <a:noFill/>
        </p:spPr>
        <p:txBody>
          <a:bodyPr wrap="square" rtlCol="0">
            <a:spAutoFit/>
          </a:bodyPr>
          <a:lstStyle/>
          <a:p>
            <a:r>
              <a:rPr lang="en-US" sz="2400" dirty="0"/>
              <a:t>Imagine that you poured a gallon of each one of these compounds into a container.  The volume of gas shown is the amount, at 60 F and 14.696 psia, that you would obtain for each component if you boiled all of the liquid.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1DC883-E482-401C-86BA-0E601412F697}"/>
                  </a:ext>
                </a:extLst>
              </p:cNvPr>
              <p:cNvSpPr txBox="1"/>
              <p:nvPr/>
            </p:nvSpPr>
            <p:spPr>
              <a:xfrm>
                <a:off x="2084510" y="5208476"/>
                <a:ext cx="9942850" cy="8059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37.4880 </m:t>
                          </m:r>
                          <m:f>
                            <m:fPr>
                              <m:type m:val="lin"/>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𝑓𝑡</m:t>
                                  </m:r>
                                </m:e>
                                <m:sup>
                                  <m:r>
                                    <a:rPr lang="en-US" sz="2400" i="1">
                                      <a:latin typeface="Cambria Math" panose="02040503050406030204" pitchFamily="18" charset="0"/>
                                    </a:rPr>
                                    <m:t>3</m:t>
                                  </m:r>
                                </m:sup>
                              </m:sSup>
                            </m:num>
                            <m:den>
                              <m:r>
                                <a:rPr lang="en-US" sz="2400" b="0" i="1" smtClean="0">
                                  <a:latin typeface="Cambria Math" panose="02040503050406030204" pitchFamily="18" charset="0"/>
                                </a:rPr>
                                <m:t>𝑔𝑎𝑙</m:t>
                              </m:r>
                            </m:den>
                          </m:f>
                        </m:den>
                      </m:f>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1000 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𝑓𝑡</m:t>
                              </m:r>
                            </m:e>
                            <m:sup>
                              <m:r>
                                <a:rPr lang="en-US" sz="2400" b="0" i="1" smtClean="0">
                                  <a:latin typeface="Cambria Math" panose="02040503050406030204" pitchFamily="18" charset="0"/>
                                  <a:ea typeface="Cambria Math" panose="02040503050406030204" pitchFamily="18" charset="0"/>
                                </a:rPr>
                                <m:t>3</m:t>
                              </m:r>
                            </m:sup>
                          </m:sSup>
                        </m:num>
                        <m:den>
                          <m:r>
                            <a:rPr lang="en-US" sz="2400" b="0" i="1" smtClean="0">
                              <a:latin typeface="Cambria Math" panose="02040503050406030204" pitchFamily="18" charset="0"/>
                              <a:ea typeface="Cambria Math" panose="02040503050406030204" pitchFamily="18" charset="0"/>
                            </a:rPr>
                            <m:t>𝑀𝑐𝑓</m:t>
                          </m:r>
                        </m:den>
                      </m:f>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0.9915</m:t>
                          </m:r>
                        </m:den>
                      </m:f>
                      <m:r>
                        <a:rPr lang="en-US" sz="2400" b="0" i="1" smtClean="0">
                          <a:latin typeface="Cambria Math" panose="02040503050406030204" pitchFamily="18" charset="0"/>
                          <a:ea typeface="Cambria Math" panose="02040503050406030204" pitchFamily="18" charset="0"/>
                        </a:rPr>
                        <m:t>=26.9039 </m:t>
                      </m:r>
                      <m:r>
                        <a:rPr lang="en-US" sz="2400" b="0" i="1" smtClean="0">
                          <a:latin typeface="Cambria Math" panose="02040503050406030204" pitchFamily="18" charset="0"/>
                          <a:ea typeface="Cambria Math" panose="02040503050406030204" pitchFamily="18" charset="0"/>
                        </a:rPr>
                        <m:t>𝐺𝑃𝑀</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𝐺𝑎𝑙𝑙𝑜𝑛𝑠</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𝑝𝑒𝑟</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𝑀𝑐𝑓</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171DC883-E482-401C-86BA-0E601412F697}"/>
                  </a:ext>
                </a:extLst>
              </p:cNvPr>
              <p:cNvSpPr txBox="1">
                <a:spLocks noRot="1" noChangeAspect="1" noMove="1" noResize="1" noEditPoints="1" noAdjustHandles="1" noChangeArrowheads="1" noChangeShapeType="1" noTextEdit="1"/>
              </p:cNvSpPr>
              <p:nvPr/>
            </p:nvSpPr>
            <p:spPr>
              <a:xfrm>
                <a:off x="2084510" y="5208476"/>
                <a:ext cx="9942850" cy="805926"/>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1DC4930-3CCE-4909-8262-46660B7E1F10}"/>
              </a:ext>
            </a:extLst>
          </p:cNvPr>
          <p:cNvSpPr txBox="1"/>
          <p:nvPr/>
        </p:nvSpPr>
        <p:spPr>
          <a:xfrm>
            <a:off x="1685772" y="4550966"/>
            <a:ext cx="5309832" cy="461665"/>
          </a:xfrm>
          <a:prstGeom prst="rect">
            <a:avLst/>
          </a:prstGeom>
          <a:noFill/>
        </p:spPr>
        <p:txBody>
          <a:bodyPr wrap="square" rtlCol="0">
            <a:spAutoFit/>
          </a:bodyPr>
          <a:lstStyle/>
          <a:p>
            <a:r>
              <a:rPr lang="en-US" sz="2400" dirty="0"/>
              <a:t>For pure ethane at 14.696 psia and 60 F</a:t>
            </a:r>
          </a:p>
        </p:txBody>
      </p:sp>
      <p:sp>
        <p:nvSpPr>
          <p:cNvPr id="7" name="TextBox 6">
            <a:extLst>
              <a:ext uri="{FF2B5EF4-FFF2-40B4-BE49-F238E27FC236}">
                <a16:creationId xmlns:a16="http://schemas.microsoft.com/office/drawing/2014/main" id="{EA88E6BA-8A92-4EEA-91E1-FF9A154F79AA}"/>
              </a:ext>
            </a:extLst>
          </p:cNvPr>
          <p:cNvSpPr txBox="1"/>
          <p:nvPr/>
        </p:nvSpPr>
        <p:spPr>
          <a:xfrm>
            <a:off x="7297446" y="6210247"/>
            <a:ext cx="3471169" cy="461665"/>
          </a:xfrm>
          <a:prstGeom prst="rect">
            <a:avLst/>
          </a:prstGeom>
          <a:noFill/>
        </p:spPr>
        <p:txBody>
          <a:bodyPr wrap="square" rtlCol="0">
            <a:spAutoFit/>
          </a:bodyPr>
          <a:lstStyle/>
          <a:p>
            <a:r>
              <a:rPr lang="en-US" sz="2400" dirty="0"/>
              <a:t>Compressibility Factor (Z)</a:t>
            </a:r>
          </a:p>
        </p:txBody>
      </p:sp>
      <p:cxnSp>
        <p:nvCxnSpPr>
          <p:cNvPr id="9" name="Straight Arrow Connector 8">
            <a:extLst>
              <a:ext uri="{FF2B5EF4-FFF2-40B4-BE49-F238E27FC236}">
                <a16:creationId xmlns:a16="http://schemas.microsoft.com/office/drawing/2014/main" id="{2773EDB1-2131-4C53-B532-C471CA7D0A81}"/>
              </a:ext>
            </a:extLst>
          </p:cNvPr>
          <p:cNvCxnSpPr>
            <a:stCxn id="7" idx="1"/>
            <a:endCxn id="5" idx="2"/>
          </p:cNvCxnSpPr>
          <p:nvPr/>
        </p:nvCxnSpPr>
        <p:spPr>
          <a:xfrm flipH="1" flipV="1">
            <a:off x="7055935" y="6014402"/>
            <a:ext cx="241511" cy="4266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711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C35A87-62AD-402A-A0A8-ED738A577941}"/>
              </a:ext>
            </a:extLst>
          </p:cNvPr>
          <p:cNvPicPr>
            <a:picLocks noChangeAspect="1"/>
          </p:cNvPicPr>
          <p:nvPr/>
        </p:nvPicPr>
        <p:blipFill rotWithShape="1">
          <a:blip r:embed="rId2"/>
          <a:srcRect l="65151" t="22996" r="4773" b="47643"/>
          <a:stretch/>
        </p:blipFill>
        <p:spPr>
          <a:xfrm>
            <a:off x="110836" y="1780034"/>
            <a:ext cx="11951855" cy="3281492"/>
          </a:xfrm>
          <a:prstGeom prst="rect">
            <a:avLst/>
          </a:prstGeom>
        </p:spPr>
      </p:pic>
      <p:sp>
        <p:nvSpPr>
          <p:cNvPr id="3" name="TextBox 2">
            <a:extLst>
              <a:ext uri="{FF2B5EF4-FFF2-40B4-BE49-F238E27FC236}">
                <a16:creationId xmlns:a16="http://schemas.microsoft.com/office/drawing/2014/main" id="{7F8FD0D7-8C69-4234-A162-B26FF1EDA7A8}"/>
              </a:ext>
            </a:extLst>
          </p:cNvPr>
          <p:cNvSpPr txBox="1"/>
          <p:nvPr/>
        </p:nvSpPr>
        <p:spPr>
          <a:xfrm>
            <a:off x="2539013" y="6374167"/>
            <a:ext cx="4507901" cy="369332"/>
          </a:xfrm>
          <a:prstGeom prst="rect">
            <a:avLst/>
          </a:prstGeom>
          <a:noFill/>
        </p:spPr>
        <p:txBody>
          <a:bodyPr wrap="none" rtlCol="0">
            <a:spAutoFit/>
          </a:bodyPr>
          <a:lstStyle/>
          <a:p>
            <a:r>
              <a:rPr lang="en-US" dirty="0"/>
              <a:t>Note 1: Values taken from GPA Standard 2145</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4FA6399-12B1-4428-BCDC-3CD30911D103}"/>
                  </a:ext>
                </a:extLst>
              </p:cNvPr>
              <p:cNvSpPr txBox="1"/>
              <p:nvPr/>
            </p:nvSpPr>
            <p:spPr>
              <a:xfrm>
                <a:off x="1918256" y="5533180"/>
                <a:ext cx="988757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26.7447 </m:t>
                    </m:r>
                    <m:r>
                      <a:rPr lang="en-US" sz="2400" b="0" i="1" smtClean="0">
                        <a:latin typeface="Cambria Math" panose="02040503050406030204" pitchFamily="18" charset="0"/>
                        <a:ea typeface="Cambria Math" panose="02040503050406030204" pitchFamily="18" charset="0"/>
                      </a:rPr>
                      <m:t>𝐺𝑃𝑀</m:t>
                    </m:r>
                    <m:r>
                      <a:rPr lang="en-US" sz="2400" b="0" i="1" smtClean="0">
                        <a:latin typeface="Cambria Math" panose="02040503050406030204" pitchFamily="18" charset="0"/>
                        <a:ea typeface="Cambria Math" panose="02040503050406030204" pitchFamily="18" charset="0"/>
                      </a:rPr>
                      <m:t> ×0.053×9700 </m:t>
                    </m:r>
                    <m:r>
                      <a:rPr lang="en-US" sz="2400" b="0" i="1" smtClean="0">
                        <a:latin typeface="Cambria Math" panose="02040503050406030204" pitchFamily="18" charset="0"/>
                        <a:ea typeface="Cambria Math" panose="02040503050406030204" pitchFamily="18" charset="0"/>
                      </a:rPr>
                      <m:t>𝑀𝑐𝑓</m:t>
                    </m:r>
                    <m:r>
                      <a:rPr lang="en-US" sz="2400" b="0" i="1" smtClean="0">
                        <a:latin typeface="Cambria Math" panose="02040503050406030204" pitchFamily="18" charset="0"/>
                        <a:ea typeface="Cambria Math" panose="02040503050406030204" pitchFamily="18" charset="0"/>
                      </a:rPr>
                      <m:t>=13,749.4703 </m:t>
                    </m:r>
                    <m:r>
                      <a:rPr lang="en-US" sz="2400" b="0" i="1" smtClean="0">
                        <a:latin typeface="Cambria Math" panose="02040503050406030204" pitchFamily="18" charset="0"/>
                        <a:ea typeface="Cambria Math" panose="02040503050406030204" pitchFamily="18" charset="0"/>
                      </a:rPr>
                      <m:t>𝑇h𝑒𝑜𝑟𝑒𝑡𝑖𝑐𝑎𝑙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𝐺𝑎𝑙𝑙𝑜𝑛𝑠</m:t>
                    </m:r>
                  </m:oMath>
                </a14:m>
                <a:r>
                  <a:rPr lang="en-US" sz="2400" dirty="0"/>
                  <a:t> C2</a:t>
                </a:r>
              </a:p>
            </p:txBody>
          </p:sp>
        </mc:Choice>
        <mc:Fallback xmlns="">
          <p:sp>
            <p:nvSpPr>
              <p:cNvPr id="4" name="TextBox 3">
                <a:extLst>
                  <a:ext uri="{FF2B5EF4-FFF2-40B4-BE49-F238E27FC236}">
                    <a16:creationId xmlns:a16="http://schemas.microsoft.com/office/drawing/2014/main" id="{A4FA6399-12B1-4428-BCDC-3CD30911D103}"/>
                  </a:ext>
                </a:extLst>
              </p:cNvPr>
              <p:cNvSpPr txBox="1">
                <a:spLocks noRot="1" noChangeAspect="1" noMove="1" noResize="1" noEditPoints="1" noAdjustHandles="1" noChangeArrowheads="1" noChangeShapeType="1" noTextEdit="1"/>
              </p:cNvSpPr>
              <p:nvPr/>
            </p:nvSpPr>
            <p:spPr>
              <a:xfrm>
                <a:off x="1918256" y="5533180"/>
                <a:ext cx="9887579" cy="369332"/>
              </a:xfrm>
              <a:prstGeom prst="rect">
                <a:avLst/>
              </a:prstGeom>
              <a:blipFill>
                <a:blip r:embed="rId3"/>
                <a:stretch>
                  <a:fillRect l="-1110" t="-26667" r="-863" b="-5000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7E409C16-CE93-4E52-B7CA-64C3E271B662}"/>
              </a:ext>
            </a:extLst>
          </p:cNvPr>
          <p:cNvSpPr/>
          <p:nvPr/>
        </p:nvSpPr>
        <p:spPr>
          <a:xfrm>
            <a:off x="1759663" y="3260437"/>
            <a:ext cx="6626956" cy="295564"/>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7BE4F1-3C1A-4EB0-9FAE-70481DE8CA20}"/>
              </a:ext>
            </a:extLst>
          </p:cNvPr>
          <p:cNvSpPr txBox="1"/>
          <p:nvPr/>
        </p:nvSpPr>
        <p:spPr>
          <a:xfrm>
            <a:off x="1543381" y="161012"/>
            <a:ext cx="9364764" cy="646331"/>
          </a:xfrm>
          <a:prstGeom prst="rect">
            <a:avLst/>
          </a:prstGeom>
          <a:noFill/>
        </p:spPr>
        <p:txBody>
          <a:bodyPr wrap="square" rtlCol="0">
            <a:spAutoFit/>
          </a:bodyPr>
          <a:lstStyle/>
          <a:p>
            <a:r>
              <a:rPr lang="en-US" sz="3600" dirty="0"/>
              <a:t>Theoretical Gallons for Our Two Example Leases</a:t>
            </a:r>
          </a:p>
        </p:txBody>
      </p:sp>
    </p:spTree>
    <p:extLst>
      <p:ext uri="{BB962C8B-B14F-4D97-AF65-F5344CB8AC3E}">
        <p14:creationId xmlns:p14="http://schemas.microsoft.com/office/powerpoint/2010/main" val="640418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84136-BB42-49C7-8B9F-E22B962FC3B5}"/>
              </a:ext>
            </a:extLst>
          </p:cNvPr>
          <p:cNvSpPr txBox="1"/>
          <p:nvPr/>
        </p:nvSpPr>
        <p:spPr>
          <a:xfrm>
            <a:off x="1543380" y="161012"/>
            <a:ext cx="9491563" cy="646331"/>
          </a:xfrm>
          <a:prstGeom prst="rect">
            <a:avLst/>
          </a:prstGeom>
          <a:noFill/>
        </p:spPr>
        <p:txBody>
          <a:bodyPr wrap="square" rtlCol="0">
            <a:spAutoFit/>
          </a:bodyPr>
          <a:lstStyle/>
          <a:p>
            <a:r>
              <a:rPr lang="en-US" sz="3600" dirty="0"/>
              <a:t>Compressibility Factor and Corresponding States</a:t>
            </a:r>
          </a:p>
        </p:txBody>
      </p:sp>
      <p:sp>
        <p:nvSpPr>
          <p:cNvPr id="4" name="TextBox 3">
            <a:extLst>
              <a:ext uri="{FF2B5EF4-FFF2-40B4-BE49-F238E27FC236}">
                <a16:creationId xmlns:a16="http://schemas.microsoft.com/office/drawing/2014/main" id="{308EBF70-AA69-4006-8EDE-E35CEC989CC2}"/>
              </a:ext>
            </a:extLst>
          </p:cNvPr>
          <p:cNvSpPr txBox="1"/>
          <p:nvPr/>
        </p:nvSpPr>
        <p:spPr>
          <a:xfrm>
            <a:off x="1543380" y="1222841"/>
            <a:ext cx="3871999" cy="2677656"/>
          </a:xfrm>
          <a:prstGeom prst="rect">
            <a:avLst/>
          </a:prstGeom>
          <a:noFill/>
        </p:spPr>
        <p:txBody>
          <a:bodyPr wrap="square" rtlCol="0">
            <a:spAutoFit/>
          </a:bodyPr>
          <a:lstStyle/>
          <a:p>
            <a:r>
              <a:rPr lang="en-US" sz="2400" dirty="0"/>
              <a:t>The Theory of Corresponding States posits that the thermodynamic properties of any fluid can be expressed as functions of the fluid state’s relative “distance” from the critical point.</a:t>
            </a:r>
          </a:p>
        </p:txBody>
      </p:sp>
      <p:grpSp>
        <p:nvGrpSpPr>
          <p:cNvPr id="7" name="Group 6">
            <a:extLst>
              <a:ext uri="{FF2B5EF4-FFF2-40B4-BE49-F238E27FC236}">
                <a16:creationId xmlns:a16="http://schemas.microsoft.com/office/drawing/2014/main" id="{98BBCC25-EB56-4ABE-AD38-376C6F4E25BD}"/>
              </a:ext>
            </a:extLst>
          </p:cNvPr>
          <p:cNvGrpSpPr/>
          <p:nvPr/>
        </p:nvGrpSpPr>
        <p:grpSpPr>
          <a:xfrm>
            <a:off x="5517472" y="807343"/>
            <a:ext cx="6674528" cy="4950275"/>
            <a:chOff x="5517472" y="807343"/>
            <a:chExt cx="6674528" cy="4950275"/>
          </a:xfrm>
        </p:grpSpPr>
        <p:pic>
          <p:nvPicPr>
            <p:cNvPr id="3" name="Picture 2">
              <a:extLst>
                <a:ext uri="{FF2B5EF4-FFF2-40B4-BE49-F238E27FC236}">
                  <a16:creationId xmlns:a16="http://schemas.microsoft.com/office/drawing/2014/main" id="{A9293340-D522-43B3-9783-5D05E26F35B0}"/>
                </a:ext>
              </a:extLst>
            </p:cNvPr>
            <p:cNvPicPr>
              <a:picLocks noChangeAspect="1"/>
            </p:cNvPicPr>
            <p:nvPr/>
          </p:nvPicPr>
          <p:blipFill>
            <a:blip r:embed="rId2"/>
            <a:stretch>
              <a:fillRect/>
            </a:stretch>
          </p:blipFill>
          <p:spPr>
            <a:xfrm>
              <a:off x="5517472" y="807343"/>
              <a:ext cx="6674528" cy="4950275"/>
            </a:xfrm>
            <a:prstGeom prst="rect">
              <a:avLst/>
            </a:prstGeom>
          </p:spPr>
        </p:pic>
        <p:sp>
          <p:nvSpPr>
            <p:cNvPr id="5" name="TextBox 4">
              <a:extLst>
                <a:ext uri="{FF2B5EF4-FFF2-40B4-BE49-F238E27FC236}">
                  <a16:creationId xmlns:a16="http://schemas.microsoft.com/office/drawing/2014/main" id="{8BA7D982-A756-40A8-B0E1-E6DF29A7B732}"/>
                </a:ext>
              </a:extLst>
            </p:cNvPr>
            <p:cNvSpPr txBox="1"/>
            <p:nvPr/>
          </p:nvSpPr>
          <p:spPr>
            <a:xfrm>
              <a:off x="6409822" y="2069316"/>
              <a:ext cx="1056297" cy="338554"/>
            </a:xfrm>
            <a:prstGeom prst="rect">
              <a:avLst/>
            </a:prstGeom>
            <a:noFill/>
          </p:spPr>
          <p:txBody>
            <a:bodyPr wrap="square" rtlCol="0">
              <a:spAutoFit/>
            </a:bodyPr>
            <a:lstStyle/>
            <a:p>
              <a:r>
                <a:rPr lang="en-US" sz="1600" b="1" dirty="0">
                  <a:solidFill>
                    <a:srgbClr val="FF0000"/>
                  </a:solidFill>
                </a:rPr>
                <a:t>All Liquid</a:t>
              </a:r>
            </a:p>
          </p:txBody>
        </p:sp>
        <p:sp>
          <p:nvSpPr>
            <p:cNvPr id="6" name="TextBox 5">
              <a:extLst>
                <a:ext uri="{FF2B5EF4-FFF2-40B4-BE49-F238E27FC236}">
                  <a16:creationId xmlns:a16="http://schemas.microsoft.com/office/drawing/2014/main" id="{F98341B4-7BA1-43E5-80E3-0F853C4C92EB}"/>
                </a:ext>
              </a:extLst>
            </p:cNvPr>
            <p:cNvSpPr txBox="1"/>
            <p:nvPr/>
          </p:nvSpPr>
          <p:spPr>
            <a:xfrm>
              <a:off x="10637073" y="2774649"/>
              <a:ext cx="1056297" cy="338554"/>
            </a:xfrm>
            <a:prstGeom prst="rect">
              <a:avLst/>
            </a:prstGeom>
            <a:noFill/>
          </p:spPr>
          <p:txBody>
            <a:bodyPr wrap="square" rtlCol="0">
              <a:spAutoFit/>
            </a:bodyPr>
            <a:lstStyle/>
            <a:p>
              <a:r>
                <a:rPr lang="en-US" sz="1600" b="1" dirty="0">
                  <a:solidFill>
                    <a:srgbClr val="FF0000"/>
                  </a:solidFill>
                </a:rPr>
                <a:t>All Vapor</a:t>
              </a:r>
            </a:p>
          </p:txBody>
        </p:sp>
      </p:grpSp>
      <p:sp>
        <p:nvSpPr>
          <p:cNvPr id="8" name="TextBox 7">
            <a:extLst>
              <a:ext uri="{FF2B5EF4-FFF2-40B4-BE49-F238E27FC236}">
                <a16:creationId xmlns:a16="http://schemas.microsoft.com/office/drawing/2014/main" id="{4D143AFB-1D98-4623-BB82-321706D0AA85}"/>
              </a:ext>
            </a:extLst>
          </p:cNvPr>
          <p:cNvSpPr txBox="1"/>
          <p:nvPr/>
        </p:nvSpPr>
        <p:spPr>
          <a:xfrm>
            <a:off x="1543379" y="3900497"/>
            <a:ext cx="3871999" cy="1569660"/>
          </a:xfrm>
          <a:prstGeom prst="rect">
            <a:avLst/>
          </a:prstGeom>
          <a:noFill/>
        </p:spPr>
        <p:txBody>
          <a:bodyPr wrap="square" rtlCol="0">
            <a:spAutoFit/>
          </a:bodyPr>
          <a:lstStyle/>
          <a:p>
            <a:r>
              <a:rPr lang="en-US" sz="2400" dirty="0"/>
              <a:t>We can predict the compressibility factor of a gas by constructing such a function.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0279D0-55A5-4163-BC84-9370B8A20A96}"/>
                  </a:ext>
                </a:extLst>
              </p:cNvPr>
              <p:cNvSpPr txBox="1"/>
              <p:nvPr/>
            </p:nvSpPr>
            <p:spPr>
              <a:xfrm>
                <a:off x="2312744" y="5907362"/>
                <a:ext cx="233326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𝑐</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𝑐</m:t>
                                  </m:r>
                                </m:sub>
                              </m:sSub>
                            </m:den>
                          </m:f>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𝜔</m:t>
                          </m:r>
                        </m:e>
                      </m:d>
                    </m:oMath>
                  </m:oMathPara>
                </a14:m>
                <a:endParaRPr lang="en-US" sz="2400" dirty="0"/>
              </a:p>
            </p:txBody>
          </p:sp>
        </mc:Choice>
        <mc:Fallback xmlns="">
          <p:sp>
            <p:nvSpPr>
              <p:cNvPr id="9" name="TextBox 8">
                <a:extLst>
                  <a:ext uri="{FF2B5EF4-FFF2-40B4-BE49-F238E27FC236}">
                    <a16:creationId xmlns:a16="http://schemas.microsoft.com/office/drawing/2014/main" id="{470279D0-55A5-4163-BC84-9370B8A20A96}"/>
                  </a:ext>
                </a:extLst>
              </p:cNvPr>
              <p:cNvSpPr txBox="1">
                <a:spLocks noRot="1" noChangeAspect="1" noMove="1" noResize="1" noEditPoints="1" noAdjustHandles="1" noChangeArrowheads="1" noChangeShapeType="1" noTextEdit="1"/>
              </p:cNvSpPr>
              <p:nvPr/>
            </p:nvSpPr>
            <p:spPr>
              <a:xfrm>
                <a:off x="2312744" y="5907362"/>
                <a:ext cx="2333267" cy="829843"/>
              </a:xfrm>
              <a:prstGeom prst="rect">
                <a:avLst/>
              </a:prstGeom>
              <a:blipFill>
                <a:blip r:embed="rId3"/>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F751646-2EC9-40A6-AAE9-17D9B69C6635}"/>
              </a:ext>
            </a:extLst>
          </p:cNvPr>
          <p:cNvSpPr txBox="1"/>
          <p:nvPr/>
        </p:nvSpPr>
        <p:spPr>
          <a:xfrm>
            <a:off x="4872391" y="5907362"/>
            <a:ext cx="5390195" cy="830997"/>
          </a:xfrm>
          <a:prstGeom prst="rect">
            <a:avLst/>
          </a:prstGeom>
          <a:noFill/>
        </p:spPr>
        <p:txBody>
          <a:bodyPr wrap="square" rtlCol="0">
            <a:spAutoFit/>
          </a:bodyPr>
          <a:lstStyle/>
          <a:p>
            <a:r>
              <a:rPr lang="en-US" sz="1600" dirty="0"/>
              <a:t>T	Temperature			c	Critical</a:t>
            </a:r>
          </a:p>
          <a:p>
            <a:r>
              <a:rPr lang="en-US" sz="1600" dirty="0"/>
              <a:t>P	Pressure				</a:t>
            </a:r>
            <a:r>
              <a:rPr lang="en-US" sz="1600" dirty="0">
                <a:latin typeface="Symbol" panose="05050102010706020507" pitchFamily="18" charset="2"/>
              </a:rPr>
              <a:t>w</a:t>
            </a:r>
            <a:r>
              <a:rPr lang="en-US" sz="1600" dirty="0"/>
              <a:t>	Acentric factor</a:t>
            </a:r>
          </a:p>
          <a:p>
            <a:r>
              <a:rPr lang="en-US" sz="1600" dirty="0"/>
              <a:t>Z	Compressibility Factor</a:t>
            </a:r>
          </a:p>
        </p:txBody>
      </p:sp>
    </p:spTree>
    <p:extLst>
      <p:ext uri="{BB962C8B-B14F-4D97-AF65-F5344CB8AC3E}">
        <p14:creationId xmlns:p14="http://schemas.microsoft.com/office/powerpoint/2010/main" val="1023998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B0670B-007C-4360-AAB2-50933C201494}"/>
              </a:ext>
            </a:extLst>
          </p:cNvPr>
          <p:cNvSpPr txBox="1"/>
          <p:nvPr/>
        </p:nvSpPr>
        <p:spPr>
          <a:xfrm>
            <a:off x="1543380" y="161012"/>
            <a:ext cx="9491563" cy="646331"/>
          </a:xfrm>
          <a:prstGeom prst="rect">
            <a:avLst/>
          </a:prstGeom>
          <a:noFill/>
        </p:spPr>
        <p:txBody>
          <a:bodyPr wrap="square" rtlCol="0">
            <a:spAutoFit/>
          </a:bodyPr>
          <a:lstStyle/>
          <a:p>
            <a:r>
              <a:rPr lang="en-US" sz="3600" dirty="0"/>
              <a:t>“Live” Supercritical Fluid Transition</a:t>
            </a:r>
          </a:p>
        </p:txBody>
      </p:sp>
      <p:pic>
        <p:nvPicPr>
          <p:cNvPr id="3" name="Online Media 2">
            <a:hlinkClick r:id="" action="ppaction://media"/>
            <a:extLst>
              <a:ext uri="{FF2B5EF4-FFF2-40B4-BE49-F238E27FC236}">
                <a16:creationId xmlns:a16="http://schemas.microsoft.com/office/drawing/2014/main" id="{0D1B3DCE-4431-43A7-9413-704D58D62328}"/>
              </a:ext>
            </a:extLst>
          </p:cNvPr>
          <p:cNvPicPr>
            <a:picLocks noRot="1" noChangeAspect="1"/>
          </p:cNvPicPr>
          <p:nvPr>
            <a:videoFile r:link="rId1"/>
          </p:nvPr>
        </p:nvPicPr>
        <p:blipFill>
          <a:blip r:embed="rId3"/>
          <a:stretch>
            <a:fillRect/>
          </a:stretch>
        </p:blipFill>
        <p:spPr>
          <a:xfrm>
            <a:off x="887767" y="1051480"/>
            <a:ext cx="7297444" cy="5473083"/>
          </a:xfrm>
          <a:prstGeom prst="rect">
            <a:avLst/>
          </a:prstGeom>
        </p:spPr>
      </p:pic>
      <p:sp>
        <p:nvSpPr>
          <p:cNvPr id="4" name="TextBox 3">
            <a:extLst>
              <a:ext uri="{FF2B5EF4-FFF2-40B4-BE49-F238E27FC236}">
                <a16:creationId xmlns:a16="http://schemas.microsoft.com/office/drawing/2014/main" id="{FE3C9154-6D10-4884-8F91-927A114FB1AA}"/>
              </a:ext>
            </a:extLst>
          </p:cNvPr>
          <p:cNvSpPr txBox="1"/>
          <p:nvPr/>
        </p:nvSpPr>
        <p:spPr>
          <a:xfrm>
            <a:off x="8513831" y="2818525"/>
            <a:ext cx="3506533" cy="1938992"/>
          </a:xfrm>
          <a:prstGeom prst="rect">
            <a:avLst/>
          </a:prstGeom>
          <a:noFill/>
        </p:spPr>
        <p:txBody>
          <a:bodyPr wrap="square" rtlCol="0">
            <a:spAutoFit/>
          </a:bodyPr>
          <a:lstStyle/>
          <a:p>
            <a:r>
              <a:rPr lang="en-US" sz="2400" dirty="0"/>
              <a:t>A supercritical fluid is formally neither a liquid nor a vapor, but it can exhibit both “liquid-like” and “gas-like” behaviors.</a:t>
            </a:r>
          </a:p>
        </p:txBody>
      </p:sp>
    </p:spTree>
    <p:extLst>
      <p:ext uri="{BB962C8B-B14F-4D97-AF65-F5344CB8AC3E}">
        <p14:creationId xmlns:p14="http://schemas.microsoft.com/office/powerpoint/2010/main" val="1795558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04F38-17E1-4D0F-B2DB-F061329D1991}"/>
              </a:ext>
            </a:extLst>
          </p:cNvPr>
          <p:cNvSpPr txBox="1"/>
          <p:nvPr/>
        </p:nvSpPr>
        <p:spPr>
          <a:xfrm>
            <a:off x="1543380" y="161012"/>
            <a:ext cx="9491563" cy="646331"/>
          </a:xfrm>
          <a:prstGeom prst="rect">
            <a:avLst/>
          </a:prstGeom>
          <a:noFill/>
        </p:spPr>
        <p:txBody>
          <a:bodyPr wrap="square" rtlCol="0">
            <a:spAutoFit/>
          </a:bodyPr>
          <a:lstStyle/>
          <a:p>
            <a:r>
              <a:rPr lang="en-US" sz="3600" dirty="0"/>
              <a:t>The Lee-</a:t>
            </a:r>
            <a:r>
              <a:rPr lang="en-US" sz="3600" dirty="0" err="1"/>
              <a:t>Kesler</a:t>
            </a:r>
            <a:r>
              <a:rPr lang="en-US" sz="3600" dirty="0"/>
              <a:t> Correlations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456502-19EC-42ED-80B3-5BF212100B8F}"/>
                  </a:ext>
                </a:extLst>
              </p:cNvPr>
              <p:cNvSpPr txBox="1"/>
              <p:nvPr/>
            </p:nvSpPr>
            <p:spPr>
              <a:xfrm>
                <a:off x="1793289" y="1012055"/>
                <a:ext cx="4769447" cy="751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𝑍</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𝜔</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𝜔</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sup>
                          </m:sSup>
                        </m:den>
                      </m:f>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𝑍</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𝑍</m:t>
                              </m:r>
                            </m:e>
                            <m:sup>
                              <m:d>
                                <m:dPr>
                                  <m:ctrlPr>
                                    <a:rPr lang="en-US" sz="2400" i="1">
                                      <a:latin typeface="Cambria Math" panose="02040503050406030204" pitchFamily="18" charset="0"/>
                                    </a:rPr>
                                  </m:ctrlPr>
                                </m:dPr>
                                <m:e>
                                  <m:r>
                                    <a:rPr lang="en-US" sz="2400" b="0" i="1" smtClean="0">
                                      <a:latin typeface="Cambria Math" panose="02040503050406030204" pitchFamily="18" charset="0"/>
                                    </a:rPr>
                                    <m:t>0</m:t>
                                  </m:r>
                                </m:e>
                              </m:d>
                            </m:sup>
                          </m:sSup>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𝑟</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𝑉</m:t>
                              </m:r>
                            </m:e>
                            <m:sub>
                              <m:r>
                                <a:rPr lang="en-US" sz="2400" i="1">
                                  <a:latin typeface="Cambria Math" panose="02040503050406030204" pitchFamily="18" charset="0"/>
                                </a:rPr>
                                <m:t>𝑟</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i="1">
                                  <a:latin typeface="Cambria Math" panose="02040503050406030204" pitchFamily="18" charset="0"/>
                                </a:rPr>
                                <m:t>𝑟</m:t>
                              </m:r>
                            </m:sub>
                          </m:sSub>
                        </m:den>
                      </m:f>
                    </m:oMath>
                  </m:oMathPara>
                </a14:m>
                <a:endParaRPr lang="en-US" sz="2400" dirty="0"/>
              </a:p>
            </p:txBody>
          </p:sp>
        </mc:Choice>
        <mc:Fallback xmlns="">
          <p:sp>
            <p:nvSpPr>
              <p:cNvPr id="3" name="TextBox 2">
                <a:extLst>
                  <a:ext uri="{FF2B5EF4-FFF2-40B4-BE49-F238E27FC236}">
                    <a16:creationId xmlns:a16="http://schemas.microsoft.com/office/drawing/2014/main" id="{4C456502-19EC-42ED-80B3-5BF212100B8F}"/>
                  </a:ext>
                </a:extLst>
              </p:cNvPr>
              <p:cNvSpPr txBox="1">
                <a:spLocks noRot="1" noChangeAspect="1" noMove="1" noResize="1" noEditPoints="1" noAdjustHandles="1" noChangeArrowheads="1" noChangeShapeType="1" noTextEdit="1"/>
              </p:cNvSpPr>
              <p:nvPr/>
            </p:nvSpPr>
            <p:spPr>
              <a:xfrm>
                <a:off x="1793289" y="1012055"/>
                <a:ext cx="4769447" cy="75187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12F2BC-F363-45C2-8FFB-27B28DE39439}"/>
                  </a:ext>
                </a:extLst>
              </p:cNvPr>
              <p:cNvSpPr txBox="1"/>
              <p:nvPr/>
            </p:nvSpPr>
            <p:spPr>
              <a:xfrm>
                <a:off x="8026893" y="1012055"/>
                <a:ext cx="3416448" cy="753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𝑐</m:t>
                              </m:r>
                            </m:sub>
                          </m:sSub>
                        </m:den>
                      </m:f>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i="1">
                              <a:latin typeface="Cambria Math" panose="02040503050406030204" pitchFamily="18" charset="0"/>
                            </a:rPr>
                            <m:t>𝑟</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𝑇</m:t>
                          </m:r>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i="1">
                                  <a:latin typeface="Cambria Math" panose="02040503050406030204" pitchFamily="18" charset="0"/>
                                </a:rPr>
                                <m:t>𝑐</m:t>
                              </m:r>
                            </m:sub>
                          </m:sSub>
                        </m:den>
                      </m:f>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i="1">
                              <a:latin typeface="Cambria Math" panose="02040503050406030204" pitchFamily="18" charset="0"/>
                            </a:rPr>
                            <m:t>𝑟</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𝑉</m:t>
                          </m:r>
                        </m:num>
                        <m:den>
                          <m:r>
                            <a:rPr lang="en-US" sz="2400" b="0" i="1" smtClean="0">
                              <a:latin typeface="Cambria Math" panose="02040503050406030204" pitchFamily="18" charset="0"/>
                            </a:rPr>
                            <m:t>𝑅</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𝑐</m:t>
                              </m:r>
                            </m:sub>
                          </m:sSub>
                        </m:den>
                      </m:f>
                    </m:oMath>
                  </m:oMathPara>
                </a14:m>
                <a:endParaRPr lang="en-US" sz="2400" dirty="0"/>
              </a:p>
            </p:txBody>
          </p:sp>
        </mc:Choice>
        <mc:Fallback xmlns="">
          <p:sp>
            <p:nvSpPr>
              <p:cNvPr id="4" name="TextBox 3">
                <a:extLst>
                  <a:ext uri="{FF2B5EF4-FFF2-40B4-BE49-F238E27FC236}">
                    <a16:creationId xmlns:a16="http://schemas.microsoft.com/office/drawing/2014/main" id="{4D12F2BC-F363-45C2-8FFB-27B28DE39439}"/>
                  </a:ext>
                </a:extLst>
              </p:cNvPr>
              <p:cNvSpPr txBox="1">
                <a:spLocks noRot="1" noChangeAspect="1" noMove="1" noResize="1" noEditPoints="1" noAdjustHandles="1" noChangeArrowheads="1" noChangeShapeType="1" noTextEdit="1"/>
              </p:cNvSpPr>
              <p:nvPr/>
            </p:nvSpPr>
            <p:spPr>
              <a:xfrm>
                <a:off x="8026893" y="1012055"/>
                <a:ext cx="3416448" cy="7538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D8BA63-5B14-451E-B5F9-8C9C9FC87C0D}"/>
                  </a:ext>
                </a:extLst>
              </p:cNvPr>
              <p:cNvSpPr txBox="1"/>
              <p:nvPr/>
            </p:nvSpPr>
            <p:spPr>
              <a:xfrm>
                <a:off x="1793289" y="1986180"/>
                <a:ext cx="1939825" cy="782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r>
                            <a:rPr lang="en-US" sz="2400" b="0" i="1" smtClean="0">
                              <a:latin typeface="Cambria Math" panose="02040503050406030204" pitchFamily="18" charset="0"/>
                            </a:rPr>
                            <m:t>𝑅</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den>
                      </m:f>
                    </m:oMath>
                  </m:oMathPara>
                </a14:m>
                <a:endParaRPr lang="en-US" sz="2400" dirty="0"/>
              </a:p>
            </p:txBody>
          </p:sp>
        </mc:Choice>
        <mc:Fallback xmlns="">
          <p:sp>
            <p:nvSpPr>
              <p:cNvPr id="5" name="TextBox 4">
                <a:extLst>
                  <a:ext uri="{FF2B5EF4-FFF2-40B4-BE49-F238E27FC236}">
                    <a16:creationId xmlns:a16="http://schemas.microsoft.com/office/drawing/2014/main" id="{3DD8BA63-5B14-451E-B5F9-8C9C9FC87C0D}"/>
                  </a:ext>
                </a:extLst>
              </p:cNvPr>
              <p:cNvSpPr txBox="1">
                <a:spLocks noRot="1" noChangeAspect="1" noMove="1" noResize="1" noEditPoints="1" noAdjustHandles="1" noChangeArrowheads="1" noChangeShapeType="1" noTextEdit="1"/>
              </p:cNvSpPr>
              <p:nvPr/>
            </p:nvSpPr>
            <p:spPr>
              <a:xfrm>
                <a:off x="1793289" y="1986180"/>
                <a:ext cx="1939825" cy="78213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F9090E-FB9B-46CB-9012-E4C0DD6BE714}"/>
                  </a:ext>
                </a:extLst>
              </p:cNvPr>
              <p:cNvSpPr txBox="1"/>
              <p:nvPr/>
            </p:nvSpPr>
            <p:spPr>
              <a:xfrm>
                <a:off x="4178012" y="2184470"/>
                <a:ext cx="3243387"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r>
                        <a:rPr lang="en-US" sz="2400" b="0" i="1" smtClean="0">
                          <a:latin typeface="Cambria Math" panose="02040503050406030204" pitchFamily="18" charset="0"/>
                        </a:rPr>
                        <m:t>=0.2905−0.085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6" name="TextBox 5">
                <a:extLst>
                  <a:ext uri="{FF2B5EF4-FFF2-40B4-BE49-F238E27FC236}">
                    <a16:creationId xmlns:a16="http://schemas.microsoft.com/office/drawing/2014/main" id="{72F9090E-FB9B-46CB-9012-E4C0DD6BE714}"/>
                  </a:ext>
                </a:extLst>
              </p:cNvPr>
              <p:cNvSpPr txBox="1">
                <a:spLocks noRot="1" noChangeAspect="1" noMove="1" noResize="1" noEditPoints="1" noAdjustHandles="1" noChangeArrowheads="1" noChangeShapeType="1" noTextEdit="1"/>
              </p:cNvSpPr>
              <p:nvPr/>
            </p:nvSpPr>
            <p:spPr>
              <a:xfrm>
                <a:off x="4178012" y="2184470"/>
                <a:ext cx="3243387" cy="385555"/>
              </a:xfrm>
              <a:prstGeom prst="rect">
                <a:avLst/>
              </a:prstGeom>
              <a:blipFill>
                <a:blip r:embed="rId5"/>
                <a:stretch>
                  <a:fillRect l="-1692" r="-564"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735185-4B8A-4155-993A-88122B4F7AEF}"/>
                  </a:ext>
                </a:extLst>
              </p:cNvPr>
              <p:cNvSpPr txBox="1"/>
              <p:nvPr/>
            </p:nvSpPr>
            <p:spPr>
              <a:xfrm>
                <a:off x="8026893" y="1929143"/>
                <a:ext cx="173124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𝑖</m:t>
                              </m:r>
                            </m:sub>
                          </m:sSub>
                        </m:e>
                      </m:nary>
                    </m:oMath>
                  </m:oMathPara>
                </a14:m>
                <a:endParaRPr lang="en-US" sz="2400" dirty="0"/>
              </a:p>
            </p:txBody>
          </p:sp>
        </mc:Choice>
        <mc:Fallback xmlns="">
          <p:sp>
            <p:nvSpPr>
              <p:cNvPr id="7" name="TextBox 6">
                <a:extLst>
                  <a:ext uri="{FF2B5EF4-FFF2-40B4-BE49-F238E27FC236}">
                    <a16:creationId xmlns:a16="http://schemas.microsoft.com/office/drawing/2014/main" id="{EA735185-4B8A-4155-993A-88122B4F7AEF}"/>
                  </a:ext>
                </a:extLst>
              </p:cNvPr>
              <p:cNvSpPr txBox="1">
                <a:spLocks noRot="1" noChangeAspect="1" noMove="1" noResize="1" noEditPoints="1" noAdjustHandles="1" noChangeArrowheads="1" noChangeShapeType="1" noTextEdit="1"/>
              </p:cNvSpPr>
              <p:nvPr/>
            </p:nvSpPr>
            <p:spPr>
              <a:xfrm>
                <a:off x="8026893" y="1929143"/>
                <a:ext cx="1731243" cy="8962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4A5327-C5FB-4D78-A3E8-6C0E0D09F80E}"/>
                  </a:ext>
                </a:extLst>
              </p:cNvPr>
              <p:cNvSpPr txBox="1"/>
              <p:nvPr/>
            </p:nvSpPr>
            <p:spPr>
              <a:xfrm>
                <a:off x="1793289" y="2990570"/>
                <a:ext cx="491487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8</m:t>
                          </m:r>
                        </m:den>
                      </m:f>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nary>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𝑘</m:t>
                              </m:r>
                            </m:sub>
                          </m:sSub>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𝑉</m:t>
                                      </m:r>
                                    </m:e>
                                    <m:sub>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𝑖</m:t>
                                      </m:r>
                                    </m:sub>
                                    <m:sup>
                                      <m:f>
                                        <m:fPr>
                                          <m:type m:val="lin"/>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𝑉</m:t>
                                      </m:r>
                                    </m:e>
                                    <m:sub>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𝑘</m:t>
                                      </m:r>
                                    </m:sub>
                                    <m:sup>
                                      <m:f>
                                        <m:fPr>
                                          <m:type m:val="lin"/>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bSup>
                                </m:e>
                              </m:d>
                            </m:e>
                            <m:sup>
                              <m:r>
                                <a:rPr lang="en-US" sz="2400" b="0" i="1" smtClean="0">
                                  <a:latin typeface="Cambria Math" panose="02040503050406030204" pitchFamily="18" charset="0"/>
                                </a:rPr>
                                <m:t>3</m:t>
                              </m:r>
                            </m:sup>
                          </m:sSup>
                        </m:e>
                      </m:nary>
                    </m:oMath>
                  </m:oMathPara>
                </a14:m>
                <a:endParaRPr lang="en-US" sz="2400" dirty="0"/>
              </a:p>
            </p:txBody>
          </p:sp>
        </mc:Choice>
        <mc:Fallback xmlns="">
          <p:sp>
            <p:nvSpPr>
              <p:cNvPr id="8" name="TextBox 7">
                <a:extLst>
                  <a:ext uri="{FF2B5EF4-FFF2-40B4-BE49-F238E27FC236}">
                    <a16:creationId xmlns:a16="http://schemas.microsoft.com/office/drawing/2014/main" id="{A54A5327-C5FB-4D78-A3E8-6C0E0D09F80E}"/>
                  </a:ext>
                </a:extLst>
              </p:cNvPr>
              <p:cNvSpPr txBox="1">
                <a:spLocks noRot="1" noChangeAspect="1" noMove="1" noResize="1" noEditPoints="1" noAdjustHandles="1" noChangeArrowheads="1" noChangeShapeType="1" noTextEdit="1"/>
              </p:cNvSpPr>
              <p:nvPr/>
            </p:nvSpPr>
            <p:spPr>
              <a:xfrm>
                <a:off x="1793289" y="2990570"/>
                <a:ext cx="4914872" cy="89620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423F01-299E-4F67-9B61-F41DCAB6545A}"/>
                  </a:ext>
                </a:extLst>
              </p:cNvPr>
              <p:cNvSpPr txBox="1"/>
              <p:nvPr/>
            </p:nvSpPr>
            <p:spPr>
              <a:xfrm>
                <a:off x="1793289" y="4092187"/>
                <a:ext cx="6312305"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8</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m:t>
                              </m:r>
                            </m:sub>
                          </m:sSub>
                        </m:den>
                      </m:f>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nary>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𝑘</m:t>
                              </m:r>
                            </m:sub>
                          </m:sSub>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𝑉</m:t>
                                      </m:r>
                                    </m:e>
                                    <m:sub>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𝑖</m:t>
                                      </m:r>
                                    </m:sub>
                                    <m:sup>
                                      <m:f>
                                        <m:fPr>
                                          <m:type m:val="lin"/>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𝑉</m:t>
                                      </m:r>
                                    </m:e>
                                    <m:sub>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𝑘</m:t>
                                      </m:r>
                                    </m:sub>
                                    <m:sup>
                                      <m:f>
                                        <m:fPr>
                                          <m:type m:val="lin"/>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bSup>
                                </m:e>
                              </m:d>
                            </m:e>
                            <m:sup>
                              <m:r>
                                <a:rPr lang="en-US" sz="2400" b="0" i="1" smtClean="0">
                                  <a:latin typeface="Cambria Math" panose="02040503050406030204" pitchFamily="18" charset="0"/>
                                </a:rPr>
                                <m:t>3</m:t>
                              </m:r>
                            </m:sup>
                          </m:sSup>
                          <m:rad>
                            <m:radPr>
                              <m:degHide m:val="on"/>
                              <m:ctrlPr>
                                <a:rPr lang="en-US" sz="2400" i="1" smtClean="0">
                                  <a:latin typeface="Cambria Math" panose="02040503050406030204" pitchFamily="18" charset="0"/>
                                </a:rPr>
                              </m:ctrlPr>
                            </m:radPr>
                            <m:deg/>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e>
                          </m:rad>
                        </m:e>
                      </m:nary>
                    </m:oMath>
                  </m:oMathPara>
                </a14:m>
                <a:endParaRPr lang="en-US" sz="2400" dirty="0"/>
              </a:p>
            </p:txBody>
          </p:sp>
        </mc:Choice>
        <mc:Fallback xmlns="">
          <p:sp>
            <p:nvSpPr>
              <p:cNvPr id="9" name="TextBox 8">
                <a:extLst>
                  <a:ext uri="{FF2B5EF4-FFF2-40B4-BE49-F238E27FC236}">
                    <a16:creationId xmlns:a16="http://schemas.microsoft.com/office/drawing/2014/main" id="{49423F01-299E-4F67-9B61-F41DCAB6545A}"/>
                  </a:ext>
                </a:extLst>
              </p:cNvPr>
              <p:cNvSpPr txBox="1">
                <a:spLocks noRot="1" noChangeAspect="1" noMove="1" noResize="1" noEditPoints="1" noAdjustHandles="1" noChangeArrowheads="1" noChangeShapeType="1" noTextEdit="1"/>
              </p:cNvSpPr>
              <p:nvPr/>
            </p:nvSpPr>
            <p:spPr>
              <a:xfrm>
                <a:off x="1793289" y="4092187"/>
                <a:ext cx="6312305" cy="89620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B2B357-44B4-41E5-8D11-84B38A34735A}"/>
                  </a:ext>
                </a:extLst>
              </p:cNvPr>
              <p:cNvSpPr txBox="1"/>
              <p:nvPr/>
            </p:nvSpPr>
            <p:spPr>
              <a:xfrm>
                <a:off x="1793289" y="5216161"/>
                <a:ext cx="3783793" cy="751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0.2905−0.085</m:t>
                          </m:r>
                          <m:r>
                            <a:rPr lang="en-US" sz="2400" i="1" smtClean="0">
                              <a:latin typeface="Cambria Math" panose="02040503050406030204" pitchFamily="18" charset="0"/>
                              <a:ea typeface="Cambria Math" panose="02040503050406030204" pitchFamily="18" charset="0"/>
                            </a:rPr>
                            <m:t>𝜔</m:t>
                          </m:r>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𝑐</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m:t>
                              </m:r>
                            </m:sub>
                          </m:sSub>
                        </m:den>
                      </m:f>
                    </m:oMath>
                  </m:oMathPara>
                </a14:m>
                <a:endParaRPr lang="en-US" sz="2400" dirty="0"/>
              </a:p>
            </p:txBody>
          </p:sp>
        </mc:Choice>
        <mc:Fallback xmlns="">
          <p:sp>
            <p:nvSpPr>
              <p:cNvPr id="10" name="TextBox 9">
                <a:extLst>
                  <a:ext uri="{FF2B5EF4-FFF2-40B4-BE49-F238E27FC236}">
                    <a16:creationId xmlns:a16="http://schemas.microsoft.com/office/drawing/2014/main" id="{67B2B357-44B4-41E5-8D11-84B38A34735A}"/>
                  </a:ext>
                </a:extLst>
              </p:cNvPr>
              <p:cNvSpPr txBox="1">
                <a:spLocks noRot="1" noChangeAspect="1" noMove="1" noResize="1" noEditPoints="1" noAdjustHandles="1" noChangeArrowheads="1" noChangeShapeType="1" noTextEdit="1"/>
              </p:cNvSpPr>
              <p:nvPr/>
            </p:nvSpPr>
            <p:spPr>
              <a:xfrm>
                <a:off x="1793289" y="5216161"/>
                <a:ext cx="3783793" cy="751872"/>
              </a:xfrm>
              <a:prstGeom prst="rect">
                <a:avLst/>
              </a:prstGeom>
              <a:blipFill>
                <a:blip r:embed="rId9"/>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34D6A4D-A17C-4424-AB12-1122B59814B5}"/>
              </a:ext>
            </a:extLst>
          </p:cNvPr>
          <p:cNvSpPr txBox="1"/>
          <p:nvPr/>
        </p:nvSpPr>
        <p:spPr>
          <a:xfrm>
            <a:off x="8026893" y="3023174"/>
            <a:ext cx="2620013" cy="830997"/>
          </a:xfrm>
          <a:prstGeom prst="rect">
            <a:avLst/>
          </a:prstGeom>
          <a:noFill/>
        </p:spPr>
        <p:txBody>
          <a:bodyPr wrap="none" rtlCol="0">
            <a:spAutoFit/>
          </a:bodyPr>
          <a:lstStyle/>
          <a:p>
            <a:r>
              <a:rPr lang="en-US" sz="2400" dirty="0"/>
              <a:t>(0)	Simple Fluid</a:t>
            </a:r>
          </a:p>
          <a:p>
            <a:r>
              <a:rPr lang="en-US" sz="2400" dirty="0"/>
              <a:t>(r)	Reference Fluid</a:t>
            </a:r>
          </a:p>
        </p:txBody>
      </p:sp>
      <p:sp>
        <p:nvSpPr>
          <p:cNvPr id="12" name="TextBox 11">
            <a:extLst>
              <a:ext uri="{FF2B5EF4-FFF2-40B4-BE49-F238E27FC236}">
                <a16:creationId xmlns:a16="http://schemas.microsoft.com/office/drawing/2014/main" id="{950099D3-D0AD-4E1F-9A76-006F4852618B}"/>
              </a:ext>
            </a:extLst>
          </p:cNvPr>
          <p:cNvSpPr txBox="1"/>
          <p:nvPr/>
        </p:nvSpPr>
        <p:spPr>
          <a:xfrm>
            <a:off x="8026893" y="5229369"/>
            <a:ext cx="3898729" cy="1477328"/>
          </a:xfrm>
          <a:prstGeom prst="rect">
            <a:avLst/>
          </a:prstGeom>
          <a:noFill/>
        </p:spPr>
        <p:txBody>
          <a:bodyPr wrap="square" rtlCol="0">
            <a:spAutoFit/>
          </a:bodyPr>
          <a:lstStyle/>
          <a:p>
            <a:r>
              <a:rPr lang="en-US" dirty="0"/>
              <a:t>From: Lee, B. I. and </a:t>
            </a:r>
            <a:r>
              <a:rPr lang="en-US" dirty="0" err="1"/>
              <a:t>Kesler</a:t>
            </a:r>
            <a:r>
              <a:rPr lang="en-US" dirty="0"/>
              <a:t>, M. G. (1975), “A Generalized Thermodynamic Correlation Based on Three-Parameter Corresponding States”, </a:t>
            </a:r>
            <a:r>
              <a:rPr lang="en-US" dirty="0" err="1"/>
              <a:t>AIChE</a:t>
            </a:r>
            <a:r>
              <a:rPr lang="en-US" dirty="0"/>
              <a:t> Journal 21(3), pp 510-527.</a:t>
            </a:r>
          </a:p>
        </p:txBody>
      </p:sp>
    </p:spTree>
    <p:extLst>
      <p:ext uri="{BB962C8B-B14F-4D97-AF65-F5344CB8AC3E}">
        <p14:creationId xmlns:p14="http://schemas.microsoft.com/office/powerpoint/2010/main" val="4133331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9EC310-E4B6-40B0-B877-DBD58EBC95D1}"/>
              </a:ext>
            </a:extLst>
          </p:cNvPr>
          <p:cNvSpPr txBox="1"/>
          <p:nvPr/>
        </p:nvSpPr>
        <p:spPr>
          <a:xfrm>
            <a:off x="1543380" y="161012"/>
            <a:ext cx="9491563" cy="646331"/>
          </a:xfrm>
          <a:prstGeom prst="rect">
            <a:avLst/>
          </a:prstGeom>
          <a:noFill/>
        </p:spPr>
        <p:txBody>
          <a:bodyPr wrap="square" rtlCol="0">
            <a:spAutoFit/>
          </a:bodyPr>
          <a:lstStyle/>
          <a:p>
            <a:r>
              <a:rPr lang="en-US" sz="3600" dirty="0"/>
              <a:t>Lee-</a:t>
            </a:r>
            <a:r>
              <a:rPr lang="en-US" sz="3600" dirty="0" err="1"/>
              <a:t>Kesler</a:t>
            </a:r>
            <a:r>
              <a:rPr lang="en-US" sz="3600" dirty="0"/>
              <a:t> Requires Iterative Calculations</a:t>
            </a:r>
          </a:p>
        </p:txBody>
      </p:sp>
      <p:pic>
        <p:nvPicPr>
          <p:cNvPr id="4" name="Picture 3">
            <a:extLst>
              <a:ext uri="{FF2B5EF4-FFF2-40B4-BE49-F238E27FC236}">
                <a16:creationId xmlns:a16="http://schemas.microsoft.com/office/drawing/2014/main" id="{9E5F41AC-8921-45DD-A095-A3A84E341D12}"/>
              </a:ext>
            </a:extLst>
          </p:cNvPr>
          <p:cNvPicPr>
            <a:picLocks noChangeAspect="1"/>
          </p:cNvPicPr>
          <p:nvPr/>
        </p:nvPicPr>
        <p:blipFill rotWithShape="1">
          <a:blip r:embed="rId2"/>
          <a:srcRect l="50253" t="31035" r="22159" b="12961"/>
          <a:stretch/>
        </p:blipFill>
        <p:spPr>
          <a:xfrm>
            <a:off x="1769512" y="878889"/>
            <a:ext cx="10184552" cy="5814875"/>
          </a:xfrm>
          <a:prstGeom prst="rect">
            <a:avLst/>
          </a:prstGeom>
        </p:spPr>
      </p:pic>
      <p:sp>
        <p:nvSpPr>
          <p:cNvPr id="5" name="Arrow: Curved Down 4">
            <a:extLst>
              <a:ext uri="{FF2B5EF4-FFF2-40B4-BE49-F238E27FC236}">
                <a16:creationId xmlns:a16="http://schemas.microsoft.com/office/drawing/2014/main" id="{77288CE4-3712-409D-9B2B-CFEDE3BAD84E}"/>
              </a:ext>
            </a:extLst>
          </p:cNvPr>
          <p:cNvSpPr/>
          <p:nvPr/>
        </p:nvSpPr>
        <p:spPr>
          <a:xfrm rot="16200000">
            <a:off x="479566" y="1969336"/>
            <a:ext cx="1284249" cy="843379"/>
          </a:xfrm>
          <a:prstGeom prst="curved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urved Down 5">
            <a:extLst>
              <a:ext uri="{FF2B5EF4-FFF2-40B4-BE49-F238E27FC236}">
                <a16:creationId xmlns:a16="http://schemas.microsoft.com/office/drawing/2014/main" id="{116DF966-A184-4374-BD4B-DED6B69667E3}"/>
              </a:ext>
            </a:extLst>
          </p:cNvPr>
          <p:cNvSpPr/>
          <p:nvPr/>
        </p:nvSpPr>
        <p:spPr>
          <a:xfrm rot="16200000" flipH="1" flipV="1">
            <a:off x="5086881" y="1969337"/>
            <a:ext cx="1284249" cy="843379"/>
          </a:xfrm>
          <a:prstGeom prst="curved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804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07EAE-3DB2-476B-AA1F-DFD5B4DDFC4F}"/>
              </a:ext>
            </a:extLst>
          </p:cNvPr>
          <p:cNvSpPr txBox="1"/>
          <p:nvPr/>
        </p:nvSpPr>
        <p:spPr>
          <a:xfrm>
            <a:off x="1543380" y="161012"/>
            <a:ext cx="9491563" cy="646331"/>
          </a:xfrm>
          <a:prstGeom prst="rect">
            <a:avLst/>
          </a:prstGeom>
          <a:noFill/>
        </p:spPr>
        <p:txBody>
          <a:bodyPr wrap="square" rtlCol="0">
            <a:spAutoFit/>
          </a:bodyPr>
          <a:lstStyle/>
          <a:p>
            <a:r>
              <a:rPr lang="en-US" sz="3600" dirty="0"/>
              <a:t>The Gas Plant Only Recovers Some of Each NGL</a:t>
            </a:r>
          </a:p>
        </p:txBody>
      </p:sp>
      <p:pic>
        <p:nvPicPr>
          <p:cNvPr id="3" name="Picture 2">
            <a:extLst>
              <a:ext uri="{FF2B5EF4-FFF2-40B4-BE49-F238E27FC236}">
                <a16:creationId xmlns:a16="http://schemas.microsoft.com/office/drawing/2014/main" id="{F5952247-1D1E-4A31-819A-33278ACF4D0E}"/>
              </a:ext>
            </a:extLst>
          </p:cNvPr>
          <p:cNvPicPr>
            <a:picLocks noChangeAspect="1"/>
          </p:cNvPicPr>
          <p:nvPr/>
        </p:nvPicPr>
        <p:blipFill rotWithShape="1">
          <a:blip r:embed="rId2"/>
          <a:srcRect l="76747" t="21198" r="6869" b="55760"/>
          <a:stretch/>
        </p:blipFill>
        <p:spPr>
          <a:xfrm>
            <a:off x="3887900" y="887767"/>
            <a:ext cx="8304100" cy="3284738"/>
          </a:xfrm>
          <a:prstGeom prst="rect">
            <a:avLst/>
          </a:prstGeom>
        </p:spPr>
      </p:pic>
      <p:sp>
        <p:nvSpPr>
          <p:cNvPr id="4" name="TextBox 3">
            <a:extLst>
              <a:ext uri="{FF2B5EF4-FFF2-40B4-BE49-F238E27FC236}">
                <a16:creationId xmlns:a16="http://schemas.microsoft.com/office/drawing/2014/main" id="{54E8A004-F18E-4CE0-8E4C-46CC74C5962B}"/>
              </a:ext>
            </a:extLst>
          </p:cNvPr>
          <p:cNvSpPr txBox="1"/>
          <p:nvPr/>
        </p:nvSpPr>
        <p:spPr>
          <a:xfrm>
            <a:off x="2636668" y="6418555"/>
            <a:ext cx="3922484" cy="369332"/>
          </a:xfrm>
          <a:prstGeom prst="rect">
            <a:avLst/>
          </a:prstGeom>
          <a:noFill/>
        </p:spPr>
        <p:txBody>
          <a:bodyPr wrap="none" rtlCol="0">
            <a:spAutoFit/>
          </a:bodyPr>
          <a:lstStyle/>
          <a:p>
            <a:r>
              <a:rPr lang="en-US" dirty="0"/>
              <a:t>Note 1: Values from GPA Standard 2145</a:t>
            </a:r>
          </a:p>
        </p:txBody>
      </p:sp>
      <p:sp>
        <p:nvSpPr>
          <p:cNvPr id="5" name="Oval 4">
            <a:extLst>
              <a:ext uri="{FF2B5EF4-FFF2-40B4-BE49-F238E27FC236}">
                <a16:creationId xmlns:a16="http://schemas.microsoft.com/office/drawing/2014/main" id="{2FCA6E81-C553-43A3-83D4-A42CEC4CDF3F}"/>
              </a:ext>
            </a:extLst>
          </p:cNvPr>
          <p:cNvSpPr/>
          <p:nvPr/>
        </p:nvSpPr>
        <p:spPr>
          <a:xfrm>
            <a:off x="5317724" y="1580224"/>
            <a:ext cx="1633492" cy="62143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FDE812-A953-4DAB-A8C8-0B0E8A0BF00C}"/>
              </a:ext>
            </a:extLst>
          </p:cNvPr>
          <p:cNvSpPr txBox="1"/>
          <p:nvPr/>
        </p:nvSpPr>
        <p:spPr>
          <a:xfrm>
            <a:off x="2388093" y="967612"/>
            <a:ext cx="3124939" cy="923330"/>
          </a:xfrm>
          <a:prstGeom prst="rect">
            <a:avLst/>
          </a:prstGeom>
          <a:noFill/>
        </p:spPr>
        <p:txBody>
          <a:bodyPr wrap="square" rtlCol="0">
            <a:spAutoFit/>
          </a:bodyPr>
          <a:lstStyle/>
          <a:p>
            <a:r>
              <a:rPr lang="en-US" dirty="0"/>
              <a:t>Physical limitations always exist due to mechanical and thermodynamic inefficiencies</a:t>
            </a:r>
          </a:p>
        </p:txBody>
      </p:sp>
      <p:sp>
        <p:nvSpPr>
          <p:cNvPr id="7" name="TextBox 6">
            <a:extLst>
              <a:ext uri="{FF2B5EF4-FFF2-40B4-BE49-F238E27FC236}">
                <a16:creationId xmlns:a16="http://schemas.microsoft.com/office/drawing/2014/main" id="{535FB046-13B0-410C-AF08-99D9341E17E4}"/>
              </a:ext>
            </a:extLst>
          </p:cNvPr>
          <p:cNvSpPr txBox="1"/>
          <p:nvPr/>
        </p:nvSpPr>
        <p:spPr>
          <a:xfrm>
            <a:off x="6198093" y="4252929"/>
            <a:ext cx="3124939" cy="1200329"/>
          </a:xfrm>
          <a:prstGeom prst="rect">
            <a:avLst/>
          </a:prstGeom>
          <a:noFill/>
        </p:spPr>
        <p:txBody>
          <a:bodyPr wrap="square" rtlCol="0">
            <a:spAutoFit/>
          </a:bodyPr>
          <a:lstStyle/>
          <a:p>
            <a:r>
              <a:rPr lang="en-US" dirty="0"/>
              <a:t>However, the recovery factors listed in a gas plant settlement statement are typically agreed upon by contract in advance.</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9810B5F-B3AB-4BCE-9223-C868AB295FD6}"/>
                  </a:ext>
                </a:extLst>
              </p:cNvPr>
              <p:cNvSpPr txBox="1"/>
              <p:nvPr/>
            </p:nvSpPr>
            <p:spPr>
              <a:xfrm>
                <a:off x="1685296" y="5692410"/>
                <a:ext cx="10437344" cy="486993"/>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2 </m:t>
                    </m:r>
                    <m:r>
                      <a:rPr lang="en-US" sz="2000" b="0" i="1" smtClean="0">
                        <a:latin typeface="Cambria Math" panose="02040503050406030204" pitchFamily="18" charset="0"/>
                      </a:rPr>
                      <m:t>𝑆h𝑟𝑖𝑛𝑘</m:t>
                    </m:r>
                    <m:r>
                      <a:rPr lang="en-US" sz="2000" b="0" i="1" smtClean="0">
                        <a:latin typeface="Cambria Math" panose="02040503050406030204" pitchFamily="18" charset="0"/>
                      </a:rPr>
                      <m:t>=0.7500×</m:t>
                    </m:r>
                  </m:oMath>
                </a14:m>
                <a:r>
                  <a:rPr lang="en-US" sz="2000" dirty="0">
                    <a:ea typeface="Cambria Math" panose="02040503050406030204" pitchFamily="18" charset="0"/>
                  </a:rPr>
                  <a:t> </a:t>
                </a:r>
                <a14:m>
                  <m:oMath xmlns:m="http://schemas.openxmlformats.org/officeDocument/2006/math">
                    <m:d>
                      <m:dPr>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13,749.4703</m:t>
                        </m:r>
                        <m:r>
                          <a:rPr lang="en-US" sz="2000" b="0" i="1" smtClean="0">
                            <a:latin typeface="Cambria Math" panose="02040503050406030204" pitchFamily="18" charset="0"/>
                            <a:ea typeface="Cambria Math" panose="02040503050406030204" pitchFamily="18" charset="0"/>
                          </a:rPr>
                          <m:t>+16355.1885</m:t>
                        </m:r>
                      </m:e>
                    </m:d>
                    <m:r>
                      <a:rPr lang="en-US" sz="200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65</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ea typeface="Cambria Math" panose="02040503050406030204" pitchFamily="18" charset="0"/>
                          </a:rPr>
                          <m:t>9</m:t>
                        </m:r>
                        <m:r>
                          <a:rPr lang="en-US" sz="2000" b="0" i="1" smtClean="0">
                            <a:latin typeface="Cambria Math" panose="02040503050406030204" pitchFamily="18" charset="0"/>
                            <a:ea typeface="Cambria Math" panose="02040503050406030204" pitchFamily="18" charset="0"/>
                          </a:rPr>
                          <m:t>7</m:t>
                        </m:r>
                        <m:r>
                          <a:rPr lang="en-US" sz="2000" b="0" i="1" smtClean="0">
                            <a:latin typeface="Cambria Math" panose="02040503050406030204" pitchFamily="18" charset="0"/>
                            <a:ea typeface="Cambria Math" panose="02040503050406030204" pitchFamily="18" charset="0"/>
                          </a:rPr>
                          <m:t>𝐵𝑡𝑢</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𝑔𝑎𝑙</m:t>
                        </m:r>
                      </m:num>
                      <m:den>
                        <m:r>
                          <a:rPr lang="en-US" sz="2000" b="0" i="1" smtClean="0">
                            <a:latin typeface="Cambria Math" panose="02040503050406030204" pitchFamily="18" charset="0"/>
                            <a:ea typeface="Cambria Math" panose="02040503050406030204" pitchFamily="18" charset="0"/>
                          </a:rPr>
                          <m:t>1,000,000</m:t>
                        </m:r>
                        <m:r>
                          <a:rPr lang="en-US" sz="2000" b="0" i="1" smtClean="0">
                            <a:latin typeface="Cambria Math" panose="02040503050406030204" pitchFamily="18" charset="0"/>
                            <a:ea typeface="Cambria Math" panose="02040503050406030204" pitchFamily="18" charset="0"/>
                          </a:rPr>
                          <m:t>𝐵𝑡𝑢</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𝑀𝑀𝐵𝑡𝑢</m:t>
                        </m:r>
                      </m:den>
                    </m:f>
                    <m:r>
                      <a:rPr lang="en-US" sz="2000" b="0" i="1" smtClean="0">
                        <a:latin typeface="Cambria Math" panose="02040503050406030204" pitchFamily="18" charset="0"/>
                        <a:ea typeface="Cambria Math" panose="02040503050406030204" pitchFamily="18" charset="0"/>
                      </a:rPr>
                      <m:t>=1487.8550 </m:t>
                    </m:r>
                    <m:r>
                      <a:rPr lang="en-US" sz="2000" b="0" i="1" smtClean="0">
                        <a:latin typeface="Cambria Math" panose="02040503050406030204" pitchFamily="18" charset="0"/>
                        <a:ea typeface="Cambria Math" panose="02040503050406030204" pitchFamily="18" charset="0"/>
                      </a:rPr>
                      <m:t>𝑀𝑀𝐵𝑡𝑢</m:t>
                    </m:r>
                  </m:oMath>
                </a14:m>
                <a:endParaRPr lang="en-US" sz="2000" dirty="0"/>
              </a:p>
            </p:txBody>
          </p:sp>
        </mc:Choice>
        <mc:Fallback>
          <p:sp>
            <p:nvSpPr>
              <p:cNvPr id="8" name="TextBox 7">
                <a:extLst>
                  <a:ext uri="{FF2B5EF4-FFF2-40B4-BE49-F238E27FC236}">
                    <a16:creationId xmlns:a16="http://schemas.microsoft.com/office/drawing/2014/main" id="{B9810B5F-B3AB-4BCE-9223-C868AB295FD6}"/>
                  </a:ext>
                </a:extLst>
              </p:cNvPr>
              <p:cNvSpPr txBox="1">
                <a:spLocks noRot="1" noChangeAspect="1" noMove="1" noResize="1" noEditPoints="1" noAdjustHandles="1" noChangeArrowheads="1" noChangeShapeType="1" noTextEdit="1"/>
              </p:cNvSpPr>
              <p:nvPr/>
            </p:nvSpPr>
            <p:spPr>
              <a:xfrm>
                <a:off x="1685296" y="5692410"/>
                <a:ext cx="10437344" cy="4869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1662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B38946-9DF5-4FAE-BB4B-77829F0B5E0A}"/>
              </a:ext>
            </a:extLst>
          </p:cNvPr>
          <p:cNvSpPr txBox="1"/>
          <p:nvPr/>
        </p:nvSpPr>
        <p:spPr>
          <a:xfrm>
            <a:off x="1543380" y="161012"/>
            <a:ext cx="9491563" cy="646331"/>
          </a:xfrm>
          <a:prstGeom prst="rect">
            <a:avLst/>
          </a:prstGeom>
          <a:noFill/>
        </p:spPr>
        <p:txBody>
          <a:bodyPr wrap="square" rtlCol="0">
            <a:spAutoFit/>
          </a:bodyPr>
          <a:lstStyle/>
          <a:p>
            <a:r>
              <a:rPr lang="en-US" sz="3600" dirty="0"/>
              <a:t>Each NGL is Allocated Separately</a:t>
            </a:r>
          </a:p>
        </p:txBody>
      </p:sp>
      <p:grpSp>
        <p:nvGrpSpPr>
          <p:cNvPr id="6" name="Group 5">
            <a:extLst>
              <a:ext uri="{FF2B5EF4-FFF2-40B4-BE49-F238E27FC236}">
                <a16:creationId xmlns:a16="http://schemas.microsoft.com/office/drawing/2014/main" id="{CC6A3654-5D1F-4249-88E1-B357F736CFF1}"/>
              </a:ext>
            </a:extLst>
          </p:cNvPr>
          <p:cNvGrpSpPr/>
          <p:nvPr/>
        </p:nvGrpSpPr>
        <p:grpSpPr>
          <a:xfrm>
            <a:off x="5819463" y="727968"/>
            <a:ext cx="6209780" cy="5999888"/>
            <a:chOff x="5819463" y="727968"/>
            <a:chExt cx="6209780" cy="5999888"/>
          </a:xfrm>
        </p:grpSpPr>
        <p:pic>
          <p:nvPicPr>
            <p:cNvPr id="2" name="Picture 1">
              <a:extLst>
                <a:ext uri="{FF2B5EF4-FFF2-40B4-BE49-F238E27FC236}">
                  <a16:creationId xmlns:a16="http://schemas.microsoft.com/office/drawing/2014/main" id="{E22021F6-E0E9-43D7-BCDD-B8B2BE618184}"/>
                </a:ext>
              </a:extLst>
            </p:cNvPr>
            <p:cNvPicPr>
              <a:picLocks noChangeAspect="1"/>
            </p:cNvPicPr>
            <p:nvPr/>
          </p:nvPicPr>
          <p:blipFill rotWithShape="1">
            <a:blip r:embed="rId2"/>
            <a:srcRect l="82884" t="21197" r="7160" b="33236"/>
            <a:stretch/>
          </p:blipFill>
          <p:spPr>
            <a:xfrm>
              <a:off x="7368465" y="727968"/>
              <a:ext cx="4660778" cy="5999888"/>
            </a:xfrm>
            <a:prstGeom prst="rect">
              <a:avLst/>
            </a:prstGeom>
          </p:spPr>
        </p:pic>
        <p:pic>
          <p:nvPicPr>
            <p:cNvPr id="4" name="Picture 3">
              <a:extLst>
                <a:ext uri="{FF2B5EF4-FFF2-40B4-BE49-F238E27FC236}">
                  <a16:creationId xmlns:a16="http://schemas.microsoft.com/office/drawing/2014/main" id="{85BC49A4-A147-4ED8-BCE3-E950D6519BC6}"/>
                </a:ext>
              </a:extLst>
            </p:cNvPr>
            <p:cNvPicPr>
              <a:picLocks noChangeAspect="1"/>
            </p:cNvPicPr>
            <p:nvPr/>
          </p:nvPicPr>
          <p:blipFill rotWithShape="1">
            <a:blip r:embed="rId3"/>
            <a:srcRect l="76675" t="29482" r="19974" b="55502"/>
            <a:stretch/>
          </p:blipFill>
          <p:spPr>
            <a:xfrm>
              <a:off x="5819463" y="1837678"/>
              <a:ext cx="1549001" cy="1953088"/>
            </a:xfrm>
            <a:prstGeom prst="rect">
              <a:avLst/>
            </a:prstGeom>
          </p:spPr>
        </p:pic>
        <p:pic>
          <p:nvPicPr>
            <p:cNvPr id="5" name="Picture 4">
              <a:extLst>
                <a:ext uri="{FF2B5EF4-FFF2-40B4-BE49-F238E27FC236}">
                  <a16:creationId xmlns:a16="http://schemas.microsoft.com/office/drawing/2014/main" id="{B7473492-2FED-4628-B105-14620DDA98CC}"/>
                </a:ext>
              </a:extLst>
            </p:cNvPr>
            <p:cNvPicPr>
              <a:picLocks noChangeAspect="1"/>
            </p:cNvPicPr>
            <p:nvPr/>
          </p:nvPicPr>
          <p:blipFill rotWithShape="1">
            <a:blip r:embed="rId3"/>
            <a:srcRect l="76675" t="29482" r="19974" b="57675"/>
            <a:stretch/>
          </p:blipFill>
          <p:spPr>
            <a:xfrm>
              <a:off x="5819463" y="5057436"/>
              <a:ext cx="1549001" cy="1670420"/>
            </a:xfrm>
            <a:prstGeom prst="rect">
              <a:avLst/>
            </a:prstGeom>
          </p:spPr>
        </p:pic>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724BA4-D762-4F8A-94A2-8BA8AD82D1E7}"/>
                  </a:ext>
                </a:extLst>
              </p:cNvPr>
              <p:cNvSpPr txBox="1"/>
              <p:nvPr/>
            </p:nvSpPr>
            <p:spPr>
              <a:xfrm>
                <a:off x="904187" y="3899085"/>
                <a:ext cx="614148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𝑛𝐶</m:t>
                          </m:r>
                          <m:r>
                            <a:rPr lang="en-US" b="0" i="1" smtClean="0">
                              <a:latin typeface="Cambria Math" panose="02040503050406030204" pitchFamily="18" charset="0"/>
                            </a:rPr>
                            <m:t>6+, </m:t>
                          </m:r>
                          <m:r>
                            <a:rPr lang="en-US" b="0" i="1" smtClean="0">
                              <a:latin typeface="Cambria Math" panose="02040503050406030204" pitchFamily="18" charset="0"/>
                            </a:rPr>
                            <m:t>𝑆𝑡𝑎𝑡𝑒</m:t>
                          </m:r>
                          <m:r>
                            <a:rPr lang="en-US" b="0" i="1" smtClean="0">
                              <a:latin typeface="Cambria Math" panose="02040503050406030204" pitchFamily="18" charset="0"/>
                            </a:rPr>
                            <m:t> </m:t>
                          </m:r>
                          <m:r>
                            <a:rPr lang="en-US" b="0" i="1" smtClean="0">
                              <a:latin typeface="Cambria Math" panose="02040503050406030204" pitchFamily="18" charset="0"/>
                            </a:rPr>
                            <m:t>𝐶h𝑖𝑐𝑘𝑒𝑛</m:t>
                          </m:r>
                          <m:r>
                            <a:rPr lang="en-US" b="0" i="1" smtClean="0">
                              <a:latin typeface="Cambria Math" panose="02040503050406030204" pitchFamily="18" charset="0"/>
                            </a:rPr>
                            <m:t> </m:t>
                          </m:r>
                          <m:r>
                            <a:rPr lang="en-US" b="0" i="1" smtClean="0">
                              <a:latin typeface="Cambria Math" panose="02040503050406030204" pitchFamily="18" charset="0"/>
                            </a:rPr>
                            <m:t>𝐷𝑖𝑛𝑛𝑒𝑟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1916.6001</m:t>
                          </m:r>
                        </m:num>
                        <m:den>
                          <m:r>
                            <a:rPr lang="en-US" i="1">
                              <a:latin typeface="Cambria Math" panose="02040503050406030204" pitchFamily="18" charset="0"/>
                            </a:rPr>
                            <m:t>2230.9563</m:t>
                          </m:r>
                          <m:r>
                            <a:rPr lang="en-US" b="0" i="1" smtClean="0">
                              <a:latin typeface="Cambria Math" panose="02040503050406030204" pitchFamily="18" charset="0"/>
                            </a:rPr>
                            <m:t>+1916.6001</m:t>
                          </m:r>
                        </m:den>
                      </m:f>
                      <m:r>
                        <a:rPr lang="en-US" b="0" i="1" smtClean="0">
                          <a:latin typeface="Cambria Math" panose="02040503050406030204" pitchFamily="18" charset="0"/>
                        </a:rPr>
                        <m:t>=</m:t>
                      </m:r>
                      <m:r>
                        <a:rPr lang="en-US" b="0" i="0" smtClean="0">
                          <a:latin typeface="Cambria Math" panose="02040503050406030204" pitchFamily="18" charset="0"/>
                        </a:rPr>
                        <m:t>0.4621</m:t>
                      </m:r>
                    </m:oMath>
                  </m:oMathPara>
                </a14:m>
                <a:endParaRPr lang="en-US" dirty="0"/>
              </a:p>
            </p:txBody>
          </p:sp>
        </mc:Choice>
        <mc:Fallback xmlns="">
          <p:sp>
            <p:nvSpPr>
              <p:cNvPr id="7" name="TextBox 6">
                <a:extLst>
                  <a:ext uri="{FF2B5EF4-FFF2-40B4-BE49-F238E27FC236}">
                    <a16:creationId xmlns:a16="http://schemas.microsoft.com/office/drawing/2014/main" id="{DF724BA4-D762-4F8A-94A2-8BA8AD82D1E7}"/>
                  </a:ext>
                </a:extLst>
              </p:cNvPr>
              <p:cNvSpPr txBox="1">
                <a:spLocks noRot="1" noChangeAspect="1" noMove="1" noResize="1" noEditPoints="1" noAdjustHandles="1" noChangeArrowheads="1" noChangeShapeType="1" noTextEdit="1"/>
              </p:cNvSpPr>
              <p:nvPr/>
            </p:nvSpPr>
            <p:spPr>
              <a:xfrm>
                <a:off x="904187" y="3899085"/>
                <a:ext cx="6141489" cy="5250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A435F5-7F00-4287-BD80-DCC1E0696C62}"/>
                  </a:ext>
                </a:extLst>
              </p:cNvPr>
              <p:cNvSpPr txBox="1"/>
              <p:nvPr/>
            </p:nvSpPr>
            <p:spPr>
              <a:xfrm>
                <a:off x="904187" y="4596177"/>
                <a:ext cx="6101222"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𝑛𝐶</m:t>
                          </m:r>
                          <m:r>
                            <a:rPr lang="en-US" b="0" i="1" smtClean="0">
                              <a:latin typeface="Cambria Math" panose="02040503050406030204" pitchFamily="18" charset="0"/>
                            </a:rPr>
                            <m:t>6+, </m:t>
                          </m:r>
                          <m:r>
                            <a:rPr lang="en-US" b="0" i="1" smtClean="0">
                              <a:latin typeface="Cambria Math" panose="02040503050406030204" pitchFamily="18" charset="0"/>
                            </a:rPr>
                            <m:t>𝑆𝑡𝑎𝑡𝑒</m:t>
                          </m:r>
                          <m:r>
                            <a:rPr lang="en-US" b="0" i="1" smtClean="0">
                              <a:latin typeface="Cambria Math" panose="02040503050406030204" pitchFamily="18" charset="0"/>
                            </a:rPr>
                            <m:t> </m:t>
                          </m:r>
                          <m:r>
                            <a:rPr lang="en-US" b="0" i="1" smtClean="0">
                              <a:latin typeface="Cambria Math" panose="02040503050406030204" pitchFamily="18" charset="0"/>
                            </a:rPr>
                            <m:t>𝐶h𝑖𝑐𝑘𝑒𝑛</m:t>
                          </m:r>
                          <m:r>
                            <a:rPr lang="en-US" b="0" i="1" smtClean="0">
                              <a:latin typeface="Cambria Math" panose="02040503050406030204" pitchFamily="18" charset="0"/>
                            </a:rPr>
                            <m:t> </m:t>
                          </m:r>
                          <m:r>
                            <a:rPr lang="en-US" b="0" i="1" smtClean="0">
                              <a:latin typeface="Cambria Math" panose="02040503050406030204" pitchFamily="18" charset="0"/>
                            </a:rPr>
                            <m:t>𝐷𝑖𝑛𝑛𝑒𝑟</m:t>
                          </m:r>
                        </m:sub>
                      </m:sSub>
                      <m:r>
                        <a:rPr lang="en-US" b="0" i="1" smtClean="0">
                          <a:latin typeface="Cambria Math" panose="02040503050406030204" pitchFamily="18" charset="0"/>
                        </a:rPr>
                        <m:t>=</m:t>
                      </m:r>
                      <m:r>
                        <a:rPr lang="en-US" b="0" i="0" smtClean="0">
                          <a:latin typeface="Cambria Math" panose="02040503050406030204" pitchFamily="18" charset="0"/>
                        </a:rPr>
                        <m:t>0.4621</m:t>
                      </m:r>
                      <m:r>
                        <a:rPr lang="en-US" b="0" i="1" smtClean="0">
                          <a:latin typeface="Cambria Math" panose="02040503050406030204" pitchFamily="18" charset="0"/>
                          <a:ea typeface="Cambria Math" panose="02040503050406030204" pitchFamily="18" charset="0"/>
                        </a:rPr>
                        <m:t>×4106.0808=1897.4341</m:t>
                      </m:r>
                    </m:oMath>
                  </m:oMathPara>
                </a14:m>
                <a:endParaRPr lang="en-US" dirty="0"/>
              </a:p>
            </p:txBody>
          </p:sp>
        </mc:Choice>
        <mc:Fallback xmlns="">
          <p:sp>
            <p:nvSpPr>
              <p:cNvPr id="8" name="TextBox 7">
                <a:extLst>
                  <a:ext uri="{FF2B5EF4-FFF2-40B4-BE49-F238E27FC236}">
                    <a16:creationId xmlns:a16="http://schemas.microsoft.com/office/drawing/2014/main" id="{96A435F5-7F00-4287-BD80-DCC1E0696C62}"/>
                  </a:ext>
                </a:extLst>
              </p:cNvPr>
              <p:cNvSpPr txBox="1">
                <a:spLocks noRot="1" noChangeAspect="1" noMove="1" noResize="1" noEditPoints="1" noAdjustHandles="1" noChangeArrowheads="1" noChangeShapeType="1" noTextEdit="1"/>
              </p:cNvSpPr>
              <p:nvPr/>
            </p:nvSpPr>
            <p:spPr>
              <a:xfrm>
                <a:off x="904187" y="4596177"/>
                <a:ext cx="6101222" cy="289182"/>
              </a:xfrm>
              <a:prstGeom prst="rect">
                <a:avLst/>
              </a:prstGeom>
              <a:blipFill>
                <a:blip r:embed="rId5"/>
                <a:stretch>
                  <a:fillRect l="-400" r="-599" b="-14894"/>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5FAEF09D-2AB9-4164-9917-CE74789B3CA8}"/>
              </a:ext>
            </a:extLst>
          </p:cNvPr>
          <p:cNvSpPr/>
          <p:nvPr/>
        </p:nvSpPr>
        <p:spPr>
          <a:xfrm>
            <a:off x="5467927" y="6449102"/>
            <a:ext cx="5687089" cy="332913"/>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CAB74A-DC84-4C44-B71D-7653821C578B}"/>
              </a:ext>
            </a:extLst>
          </p:cNvPr>
          <p:cNvSpPr txBox="1"/>
          <p:nvPr/>
        </p:nvSpPr>
        <p:spPr>
          <a:xfrm>
            <a:off x="1429710" y="2814222"/>
            <a:ext cx="2017475" cy="369332"/>
          </a:xfrm>
          <a:prstGeom prst="rect">
            <a:avLst/>
          </a:prstGeom>
          <a:noFill/>
        </p:spPr>
        <p:txBody>
          <a:bodyPr wrap="none" rtlCol="0">
            <a:spAutoFit/>
          </a:bodyPr>
          <a:lstStyle/>
          <a:p>
            <a:r>
              <a:rPr lang="en-US" dirty="0"/>
              <a:t>Theoretical Gallons</a:t>
            </a:r>
          </a:p>
        </p:txBody>
      </p:sp>
      <p:cxnSp>
        <p:nvCxnSpPr>
          <p:cNvPr id="12" name="Straight Arrow Connector 11">
            <a:extLst>
              <a:ext uri="{FF2B5EF4-FFF2-40B4-BE49-F238E27FC236}">
                <a16:creationId xmlns:a16="http://schemas.microsoft.com/office/drawing/2014/main" id="{12592A73-24D5-46D1-956F-C0DD90636633}"/>
              </a:ext>
            </a:extLst>
          </p:cNvPr>
          <p:cNvCxnSpPr>
            <a:cxnSpLocks/>
            <a:stCxn id="10" idx="3"/>
          </p:cNvCxnSpPr>
          <p:nvPr/>
        </p:nvCxnSpPr>
        <p:spPr>
          <a:xfrm>
            <a:off x="3447185" y="2998888"/>
            <a:ext cx="1124815" cy="7918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E3ED96-635D-4BCC-9F12-0D9F40846A59}"/>
              </a:ext>
            </a:extLst>
          </p:cNvPr>
          <p:cNvSpPr txBox="1"/>
          <p:nvPr/>
        </p:nvSpPr>
        <p:spPr>
          <a:xfrm>
            <a:off x="1937323" y="5523314"/>
            <a:ext cx="1944058" cy="369332"/>
          </a:xfrm>
          <a:prstGeom prst="rect">
            <a:avLst/>
          </a:prstGeom>
          <a:noFill/>
        </p:spPr>
        <p:txBody>
          <a:bodyPr wrap="none" rtlCol="0">
            <a:spAutoFit/>
          </a:bodyPr>
          <a:lstStyle/>
          <a:p>
            <a:r>
              <a:rPr lang="en-US" dirty="0"/>
              <a:t>Recovered Gallons</a:t>
            </a:r>
          </a:p>
        </p:txBody>
      </p:sp>
      <p:cxnSp>
        <p:nvCxnSpPr>
          <p:cNvPr id="14" name="Straight Arrow Connector 13">
            <a:extLst>
              <a:ext uri="{FF2B5EF4-FFF2-40B4-BE49-F238E27FC236}">
                <a16:creationId xmlns:a16="http://schemas.microsoft.com/office/drawing/2014/main" id="{CAA8E8CA-9932-4F9E-8C87-CF9078EBB7CF}"/>
              </a:ext>
            </a:extLst>
          </p:cNvPr>
          <p:cNvCxnSpPr>
            <a:cxnSpLocks/>
            <a:stCxn id="13" idx="3"/>
          </p:cNvCxnSpPr>
          <p:nvPr/>
        </p:nvCxnSpPr>
        <p:spPr>
          <a:xfrm flipV="1">
            <a:off x="3881381" y="4969164"/>
            <a:ext cx="1094012" cy="738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725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EB1698-1848-4C15-83E0-47ED927132DF}"/>
              </a:ext>
            </a:extLst>
          </p:cNvPr>
          <p:cNvSpPr txBox="1"/>
          <p:nvPr/>
        </p:nvSpPr>
        <p:spPr>
          <a:xfrm>
            <a:off x="1543380" y="161012"/>
            <a:ext cx="9491563" cy="646331"/>
          </a:xfrm>
          <a:prstGeom prst="rect">
            <a:avLst/>
          </a:prstGeom>
          <a:noFill/>
        </p:spPr>
        <p:txBody>
          <a:bodyPr wrap="square" rtlCol="0">
            <a:spAutoFit/>
          </a:bodyPr>
          <a:lstStyle/>
          <a:p>
            <a:r>
              <a:rPr lang="en-US" sz="3600" dirty="0"/>
              <a:t>Residue Gas is Allocated by Energy Balance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87AF70E-05DC-4B76-9C63-F6223FDAE1BE}"/>
                  </a:ext>
                </a:extLst>
              </p:cNvPr>
              <p:cNvSpPr txBox="1"/>
              <p:nvPr/>
            </p:nvSpPr>
            <p:spPr>
              <a:xfrm>
                <a:off x="1754645" y="5214183"/>
                <a:ext cx="6383029" cy="530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𝑅𝑒𝑠𝑖𝑑𝑢𝑒</m:t>
                          </m:r>
                          <m:r>
                            <a:rPr lang="en-US" b="0" i="1" smtClean="0">
                              <a:latin typeface="Cambria Math" panose="02040503050406030204" pitchFamily="18" charset="0"/>
                            </a:rPr>
                            <m:t>,  </m:t>
                          </m:r>
                          <m:r>
                            <a:rPr lang="en-US" b="0" i="1" smtClean="0">
                              <a:latin typeface="Cambria Math" panose="02040503050406030204" pitchFamily="18" charset="0"/>
                            </a:rPr>
                            <m:t>𝑆𝑡𝑎𝑡𝑒</m:t>
                          </m:r>
                          <m:r>
                            <a:rPr lang="en-US" b="0" i="1" smtClean="0">
                              <a:latin typeface="Cambria Math" panose="02040503050406030204" pitchFamily="18" charset="0"/>
                            </a:rPr>
                            <m:t> </m:t>
                          </m:r>
                          <m:r>
                            <a:rPr lang="en-US" b="0" i="1" smtClean="0">
                              <a:latin typeface="Cambria Math" panose="02040503050406030204" pitchFamily="18" charset="0"/>
                            </a:rPr>
                            <m:t>𝑊𝑖𝑛𝑛𝑒𝑟</m:t>
                          </m:r>
                          <m:r>
                            <a:rPr lang="en-US" b="0" i="1" smtClean="0">
                              <a:latin typeface="Cambria Math" panose="02040503050406030204" pitchFamily="18" charset="0"/>
                            </a:rPr>
                            <m:t> </m:t>
                          </m:r>
                          <m:r>
                            <a:rPr lang="en-US" b="0" i="1" smtClean="0">
                              <a:latin typeface="Cambria Math" panose="02040503050406030204" pitchFamily="18" charset="0"/>
                            </a:rPr>
                            <m:t>𝑊𝑖𝑛𝑛𝑒𝑟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8561.1858</m:t>
                          </m:r>
                        </m:num>
                        <m:den>
                          <m:r>
                            <a:rPr lang="en-US" b="0" i="1" smtClean="0">
                              <a:latin typeface="Cambria Math" panose="02040503050406030204" pitchFamily="18" charset="0"/>
                            </a:rPr>
                            <m:t>8561.1858+5772.8200</m:t>
                          </m:r>
                        </m:den>
                      </m:f>
                      <m:r>
                        <a:rPr lang="en-US" b="0" i="1" smtClean="0">
                          <a:latin typeface="Cambria Math" panose="02040503050406030204" pitchFamily="18" charset="0"/>
                        </a:rPr>
                        <m:t>=0.5973</m:t>
                      </m:r>
                    </m:oMath>
                  </m:oMathPara>
                </a14:m>
                <a:endParaRPr lang="en-US" dirty="0"/>
              </a:p>
            </p:txBody>
          </p:sp>
        </mc:Choice>
        <mc:Fallback xmlns="">
          <p:sp>
            <p:nvSpPr>
              <p:cNvPr id="3" name="TextBox 2">
                <a:extLst>
                  <a:ext uri="{FF2B5EF4-FFF2-40B4-BE49-F238E27FC236}">
                    <a16:creationId xmlns:a16="http://schemas.microsoft.com/office/drawing/2014/main" id="{887AF70E-05DC-4B76-9C63-F6223FDAE1BE}"/>
                  </a:ext>
                </a:extLst>
              </p:cNvPr>
              <p:cNvSpPr txBox="1">
                <a:spLocks noRot="1" noChangeAspect="1" noMove="1" noResize="1" noEditPoints="1" noAdjustHandles="1" noChangeArrowheads="1" noChangeShapeType="1" noTextEdit="1"/>
              </p:cNvSpPr>
              <p:nvPr/>
            </p:nvSpPr>
            <p:spPr>
              <a:xfrm>
                <a:off x="1754645" y="5214183"/>
                <a:ext cx="6383029" cy="530594"/>
              </a:xfrm>
              <a:prstGeom prst="rect">
                <a:avLst/>
              </a:prstGeom>
              <a:blipFill>
                <a:blip r:embed="rId2"/>
                <a:stretch>
                  <a:fillRect/>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1535F85A-2DDA-4623-86BB-A062538E358B}"/>
              </a:ext>
            </a:extLst>
          </p:cNvPr>
          <p:cNvGraphicFramePr>
            <a:graphicFrameLocks noGrp="1"/>
          </p:cNvGraphicFramePr>
          <p:nvPr>
            <p:extLst>
              <p:ext uri="{D42A27DB-BD31-4B8C-83A1-F6EECF244321}">
                <p14:modId xmlns:p14="http://schemas.microsoft.com/office/powerpoint/2010/main" val="352724904"/>
              </p:ext>
            </p:extLst>
          </p:nvPr>
        </p:nvGraphicFramePr>
        <p:xfrm>
          <a:off x="1754645" y="905522"/>
          <a:ext cx="10168065" cy="3977640"/>
        </p:xfrm>
        <a:graphic>
          <a:graphicData uri="http://schemas.openxmlformats.org/drawingml/2006/table">
            <a:tbl>
              <a:tblPr firstRow="1" bandRow="1">
                <a:tableStyleId>{5C22544A-7EE6-4342-B048-85BDC9FD1C3A}</a:tableStyleId>
              </a:tblPr>
              <a:tblGrid>
                <a:gridCol w="2033613">
                  <a:extLst>
                    <a:ext uri="{9D8B030D-6E8A-4147-A177-3AD203B41FA5}">
                      <a16:colId xmlns:a16="http://schemas.microsoft.com/office/drawing/2014/main" val="3400934825"/>
                    </a:ext>
                  </a:extLst>
                </a:gridCol>
                <a:gridCol w="2033613">
                  <a:extLst>
                    <a:ext uri="{9D8B030D-6E8A-4147-A177-3AD203B41FA5}">
                      <a16:colId xmlns:a16="http://schemas.microsoft.com/office/drawing/2014/main" val="1279314422"/>
                    </a:ext>
                  </a:extLst>
                </a:gridCol>
                <a:gridCol w="2033613">
                  <a:extLst>
                    <a:ext uri="{9D8B030D-6E8A-4147-A177-3AD203B41FA5}">
                      <a16:colId xmlns:a16="http://schemas.microsoft.com/office/drawing/2014/main" val="2296189443"/>
                    </a:ext>
                  </a:extLst>
                </a:gridCol>
                <a:gridCol w="2033613">
                  <a:extLst>
                    <a:ext uri="{9D8B030D-6E8A-4147-A177-3AD203B41FA5}">
                      <a16:colId xmlns:a16="http://schemas.microsoft.com/office/drawing/2014/main" val="1651552480"/>
                    </a:ext>
                  </a:extLst>
                </a:gridCol>
                <a:gridCol w="2033613">
                  <a:extLst>
                    <a:ext uri="{9D8B030D-6E8A-4147-A177-3AD203B41FA5}">
                      <a16:colId xmlns:a16="http://schemas.microsoft.com/office/drawing/2014/main" val="56800493"/>
                    </a:ext>
                  </a:extLst>
                </a:gridCol>
              </a:tblGrid>
              <a:tr h="370840">
                <a:tc>
                  <a:txBody>
                    <a:bodyPr/>
                    <a:lstStyle/>
                    <a:p>
                      <a:pPr algn="ctr"/>
                      <a:r>
                        <a:rPr lang="en-US" dirty="0"/>
                        <a:t>State Winner </a:t>
                      </a:r>
                      <a:r>
                        <a:rPr lang="en-US" dirty="0" err="1"/>
                        <a:t>Winner</a:t>
                      </a:r>
                      <a:endParaRPr lang="en-US" dirty="0"/>
                    </a:p>
                  </a:txBody>
                  <a:tcPr anchor="ctr"/>
                </a:tc>
                <a:tc>
                  <a:txBody>
                    <a:bodyPr/>
                    <a:lstStyle/>
                    <a:p>
                      <a:pPr algn="ctr"/>
                      <a:r>
                        <a:rPr lang="en-US" dirty="0"/>
                        <a:t>Volume (</a:t>
                      </a:r>
                      <a:r>
                        <a:rPr lang="en-US" dirty="0" err="1"/>
                        <a:t>Mcf</a:t>
                      </a:r>
                      <a:r>
                        <a:rPr lang="en-US" dirty="0"/>
                        <a:t>)</a:t>
                      </a:r>
                    </a:p>
                  </a:txBody>
                  <a:tcPr anchor="ctr"/>
                </a:tc>
                <a:tc>
                  <a:txBody>
                    <a:bodyPr/>
                    <a:lstStyle/>
                    <a:p>
                      <a:pPr algn="ctr"/>
                      <a:r>
                        <a:rPr lang="en-US" dirty="0"/>
                        <a:t>Allocated Gallons</a:t>
                      </a:r>
                    </a:p>
                  </a:txBody>
                  <a:tcPr anchor="ctr"/>
                </a:tc>
                <a:tc>
                  <a:txBody>
                    <a:bodyPr/>
                    <a:lstStyle/>
                    <a:p>
                      <a:pPr algn="ctr"/>
                      <a:r>
                        <a:rPr lang="en-US" dirty="0"/>
                        <a:t>Heating Value (Btu/ft</a:t>
                      </a:r>
                      <a:r>
                        <a:rPr lang="en-US" baseline="30000" dirty="0"/>
                        <a:t>3</a:t>
                      </a:r>
                      <a:r>
                        <a:rPr lang="en-US" dirty="0"/>
                        <a:t> or Btu/gal)</a:t>
                      </a:r>
                    </a:p>
                  </a:txBody>
                  <a:tcPr anchor="ctr"/>
                </a:tc>
                <a:tc>
                  <a:txBody>
                    <a:bodyPr/>
                    <a:lstStyle/>
                    <a:p>
                      <a:pPr algn="ctr"/>
                      <a:r>
                        <a:rPr lang="en-US" dirty="0"/>
                        <a:t>Energy (MMBtu)</a:t>
                      </a:r>
                    </a:p>
                  </a:txBody>
                  <a:tcPr anchor="ctr"/>
                </a:tc>
                <a:extLst>
                  <a:ext uri="{0D108BD9-81ED-4DB2-BD59-A6C34878D82A}">
                    <a16:rowId xmlns:a16="http://schemas.microsoft.com/office/drawing/2014/main" val="3013580331"/>
                  </a:ext>
                </a:extLst>
              </a:tr>
              <a:tr h="370840">
                <a:tc>
                  <a:txBody>
                    <a:bodyPr/>
                    <a:lstStyle/>
                    <a:p>
                      <a:pPr algn="ctr"/>
                      <a:r>
                        <a:rPr lang="en-US" dirty="0"/>
                        <a:t>Gross Production</a:t>
                      </a:r>
                    </a:p>
                  </a:txBody>
                  <a:tcPr anchor="ctr"/>
                </a:tc>
                <a:tc>
                  <a:txBody>
                    <a:bodyPr/>
                    <a:lstStyle/>
                    <a:p>
                      <a:pPr algn="ctr"/>
                      <a:r>
                        <a:rPr lang="en-US" dirty="0"/>
                        <a:t>9700</a:t>
                      </a:r>
                    </a:p>
                  </a:txBody>
                  <a:tcPr anchor="ctr"/>
                </a:tc>
                <a:tc>
                  <a:txBody>
                    <a:bodyPr/>
                    <a:lstStyle/>
                    <a:p>
                      <a:pPr algn="ctr"/>
                      <a:endParaRPr lang="en-US"/>
                    </a:p>
                  </a:txBody>
                  <a:tcPr anchor="ctr"/>
                </a:tc>
                <a:tc>
                  <a:txBody>
                    <a:bodyPr/>
                    <a:lstStyle/>
                    <a:p>
                      <a:pPr algn="ctr"/>
                      <a:r>
                        <a:rPr lang="en-US" dirty="0"/>
                        <a:t>1123.7356</a:t>
                      </a:r>
                    </a:p>
                  </a:txBody>
                  <a:tcPr anchor="ctr"/>
                </a:tc>
                <a:tc>
                  <a:txBody>
                    <a:bodyPr/>
                    <a:lstStyle/>
                    <a:p>
                      <a:pPr algn="ctr"/>
                      <a:r>
                        <a:rPr lang="en-US" dirty="0"/>
                        <a:t>10,900.2358</a:t>
                      </a:r>
                    </a:p>
                  </a:txBody>
                  <a:tcPr anchor="ctr"/>
                </a:tc>
                <a:extLst>
                  <a:ext uri="{0D108BD9-81ED-4DB2-BD59-A6C34878D82A}">
                    <a16:rowId xmlns:a16="http://schemas.microsoft.com/office/drawing/2014/main" val="2062412469"/>
                  </a:ext>
                </a:extLst>
              </a:tr>
              <a:tr h="370840">
                <a:tc>
                  <a:txBody>
                    <a:bodyPr/>
                    <a:lstStyle/>
                    <a:p>
                      <a:pPr algn="ctr"/>
                      <a:r>
                        <a:rPr lang="en-US" dirty="0"/>
                        <a:t>C2 Shrink</a:t>
                      </a:r>
                    </a:p>
                  </a:txBody>
                  <a:tcPr anchor="ctr"/>
                </a:tc>
                <a:tc>
                  <a:txBody>
                    <a:bodyPr/>
                    <a:lstStyle/>
                    <a:p>
                      <a:pPr algn="ctr"/>
                      <a:endParaRPr lang="en-US"/>
                    </a:p>
                  </a:txBody>
                  <a:tcPr anchor="ctr"/>
                </a:tc>
                <a:tc>
                  <a:txBody>
                    <a:bodyPr/>
                    <a:lstStyle/>
                    <a:p>
                      <a:pPr algn="ctr"/>
                      <a:r>
                        <a:rPr lang="en-US" dirty="0"/>
                        <a:t>10,312.1028</a:t>
                      </a:r>
                    </a:p>
                  </a:txBody>
                  <a:tcPr anchor="ctr"/>
                </a:tc>
                <a:tc>
                  <a:txBody>
                    <a:bodyPr/>
                    <a:lstStyle/>
                    <a:p>
                      <a:pPr algn="ctr"/>
                      <a:r>
                        <a:rPr lang="en-US" dirty="0"/>
                        <a:t>65,897</a:t>
                      </a:r>
                    </a:p>
                  </a:txBody>
                  <a:tcPr anchor="ctr"/>
                </a:tc>
                <a:tc>
                  <a:txBody>
                    <a:bodyPr/>
                    <a:lstStyle/>
                    <a:p>
                      <a:pPr algn="ctr"/>
                      <a:r>
                        <a:rPr lang="en-US" dirty="0"/>
                        <a:t>679.5366</a:t>
                      </a:r>
                    </a:p>
                  </a:txBody>
                  <a:tcPr anchor="ctr"/>
                </a:tc>
                <a:extLst>
                  <a:ext uri="{0D108BD9-81ED-4DB2-BD59-A6C34878D82A}">
                    <a16:rowId xmlns:a16="http://schemas.microsoft.com/office/drawing/2014/main" val="4129128057"/>
                  </a:ext>
                </a:extLst>
              </a:tr>
              <a:tr h="370840">
                <a:tc>
                  <a:txBody>
                    <a:bodyPr/>
                    <a:lstStyle/>
                    <a:p>
                      <a:pPr algn="ctr"/>
                      <a:r>
                        <a:rPr lang="en-US" dirty="0"/>
                        <a:t>C3 Shrink</a:t>
                      </a:r>
                    </a:p>
                  </a:txBody>
                  <a:tcPr anchor="ctr"/>
                </a:tc>
                <a:tc>
                  <a:txBody>
                    <a:bodyPr/>
                    <a:lstStyle/>
                    <a:p>
                      <a:pPr algn="ctr"/>
                      <a:endParaRPr lang="en-US"/>
                    </a:p>
                  </a:txBody>
                  <a:tcPr anchor="ctr"/>
                </a:tc>
                <a:tc>
                  <a:txBody>
                    <a:bodyPr/>
                    <a:lstStyle/>
                    <a:p>
                      <a:pPr algn="ctr"/>
                      <a:r>
                        <a:rPr lang="en-US" dirty="0"/>
                        <a:t>7953.1891</a:t>
                      </a:r>
                    </a:p>
                  </a:txBody>
                  <a:tcPr anchor="ctr"/>
                </a:tc>
                <a:tc>
                  <a:txBody>
                    <a:bodyPr/>
                    <a:lstStyle/>
                    <a:p>
                      <a:pPr algn="ctr"/>
                      <a:r>
                        <a:rPr lang="en-US" dirty="0"/>
                        <a:t>90,875</a:t>
                      </a:r>
                    </a:p>
                  </a:txBody>
                  <a:tcPr anchor="ctr"/>
                </a:tc>
                <a:tc>
                  <a:txBody>
                    <a:bodyPr/>
                    <a:lstStyle/>
                    <a:p>
                      <a:pPr algn="ctr"/>
                      <a:r>
                        <a:rPr lang="en-US" dirty="0"/>
                        <a:t>722.7461</a:t>
                      </a:r>
                    </a:p>
                  </a:txBody>
                  <a:tcPr anchor="ctr"/>
                </a:tc>
                <a:extLst>
                  <a:ext uri="{0D108BD9-81ED-4DB2-BD59-A6C34878D82A}">
                    <a16:rowId xmlns:a16="http://schemas.microsoft.com/office/drawing/2014/main" val="1556033890"/>
                  </a:ext>
                </a:extLst>
              </a:tr>
              <a:tr h="370840">
                <a:tc>
                  <a:txBody>
                    <a:bodyPr/>
                    <a:lstStyle/>
                    <a:p>
                      <a:pPr algn="ctr"/>
                      <a:r>
                        <a:rPr lang="en-US" dirty="0"/>
                        <a:t>iC4 Shrink</a:t>
                      </a:r>
                    </a:p>
                  </a:txBody>
                  <a:tcPr anchor="ctr"/>
                </a:tc>
                <a:tc>
                  <a:txBody>
                    <a:bodyPr/>
                    <a:lstStyle/>
                    <a:p>
                      <a:pPr algn="ctr"/>
                      <a:endParaRPr lang="en-US" dirty="0"/>
                    </a:p>
                  </a:txBody>
                  <a:tcPr anchor="ctr"/>
                </a:tc>
                <a:tc>
                  <a:txBody>
                    <a:bodyPr/>
                    <a:lstStyle/>
                    <a:p>
                      <a:pPr algn="ctr"/>
                      <a:r>
                        <a:rPr lang="en-US" dirty="0"/>
                        <a:t>1959.8497</a:t>
                      </a:r>
                    </a:p>
                  </a:txBody>
                  <a:tcPr anchor="ctr"/>
                </a:tc>
                <a:tc>
                  <a:txBody>
                    <a:bodyPr/>
                    <a:lstStyle/>
                    <a:p>
                      <a:pPr algn="ctr"/>
                      <a:r>
                        <a:rPr lang="en-US" dirty="0"/>
                        <a:t>98,924</a:t>
                      </a:r>
                    </a:p>
                  </a:txBody>
                  <a:tcPr anchor="ctr"/>
                </a:tc>
                <a:tc>
                  <a:txBody>
                    <a:bodyPr/>
                    <a:lstStyle/>
                    <a:p>
                      <a:pPr algn="ctr"/>
                      <a:r>
                        <a:rPr lang="en-US" dirty="0"/>
                        <a:t>193.8762</a:t>
                      </a:r>
                    </a:p>
                  </a:txBody>
                  <a:tcPr anchor="ctr"/>
                </a:tc>
                <a:extLst>
                  <a:ext uri="{0D108BD9-81ED-4DB2-BD59-A6C34878D82A}">
                    <a16:rowId xmlns:a16="http://schemas.microsoft.com/office/drawing/2014/main" val="842654060"/>
                  </a:ext>
                </a:extLst>
              </a:tr>
              <a:tr h="370840">
                <a:tc>
                  <a:txBody>
                    <a:bodyPr/>
                    <a:lstStyle/>
                    <a:p>
                      <a:pPr algn="ctr"/>
                      <a:r>
                        <a:rPr lang="en-US" dirty="0"/>
                        <a:t>nC4 Shrink</a:t>
                      </a:r>
                    </a:p>
                  </a:txBody>
                  <a:tcPr anchor="ctr"/>
                </a:tc>
                <a:tc>
                  <a:txBody>
                    <a:bodyPr/>
                    <a:lstStyle/>
                    <a:p>
                      <a:pPr algn="ctr"/>
                      <a:endParaRPr lang="en-US" dirty="0"/>
                    </a:p>
                  </a:txBody>
                  <a:tcPr anchor="ctr"/>
                </a:tc>
                <a:tc>
                  <a:txBody>
                    <a:bodyPr/>
                    <a:lstStyle/>
                    <a:p>
                      <a:pPr algn="ctr"/>
                      <a:r>
                        <a:rPr lang="en-US" dirty="0"/>
                        <a:t>1588.4134</a:t>
                      </a:r>
                    </a:p>
                  </a:txBody>
                  <a:tcPr anchor="ctr"/>
                </a:tc>
                <a:tc>
                  <a:txBody>
                    <a:bodyPr/>
                    <a:lstStyle/>
                    <a:p>
                      <a:pPr algn="ctr"/>
                      <a:r>
                        <a:rPr lang="en-US" dirty="0"/>
                        <a:t>102,950</a:t>
                      </a:r>
                    </a:p>
                  </a:txBody>
                  <a:tcPr anchor="ctr"/>
                </a:tc>
                <a:tc>
                  <a:txBody>
                    <a:bodyPr/>
                    <a:lstStyle/>
                    <a:p>
                      <a:pPr algn="ctr"/>
                      <a:r>
                        <a:rPr lang="en-US" dirty="0"/>
                        <a:t>163.5272</a:t>
                      </a:r>
                    </a:p>
                  </a:txBody>
                  <a:tcPr anchor="ctr"/>
                </a:tc>
                <a:extLst>
                  <a:ext uri="{0D108BD9-81ED-4DB2-BD59-A6C34878D82A}">
                    <a16:rowId xmlns:a16="http://schemas.microsoft.com/office/drawing/2014/main" val="608049175"/>
                  </a:ext>
                </a:extLst>
              </a:tr>
              <a:tr h="370840">
                <a:tc>
                  <a:txBody>
                    <a:bodyPr/>
                    <a:lstStyle/>
                    <a:p>
                      <a:pPr algn="ctr"/>
                      <a:r>
                        <a:rPr lang="en-US" dirty="0"/>
                        <a:t>iC5 Shrink</a:t>
                      </a:r>
                    </a:p>
                  </a:txBody>
                  <a:tcPr anchor="ctr"/>
                </a:tc>
                <a:tc>
                  <a:txBody>
                    <a:bodyPr/>
                    <a:lstStyle/>
                    <a:p>
                      <a:pPr algn="ctr"/>
                      <a:endParaRPr lang="en-US" dirty="0"/>
                    </a:p>
                  </a:txBody>
                  <a:tcPr anchor="ctr"/>
                </a:tc>
                <a:tc>
                  <a:txBody>
                    <a:bodyPr/>
                    <a:lstStyle/>
                    <a:p>
                      <a:pPr algn="ctr"/>
                      <a:r>
                        <a:rPr lang="en-US" dirty="0"/>
                        <a:t>1475.0762</a:t>
                      </a:r>
                    </a:p>
                  </a:txBody>
                  <a:tcPr anchor="ctr"/>
                </a:tc>
                <a:tc>
                  <a:txBody>
                    <a:bodyPr/>
                    <a:lstStyle/>
                    <a:p>
                      <a:pPr algn="ctr"/>
                      <a:r>
                        <a:rPr lang="en-US" dirty="0"/>
                        <a:t>108,880</a:t>
                      </a:r>
                    </a:p>
                  </a:txBody>
                  <a:tcPr anchor="ctr"/>
                </a:tc>
                <a:tc>
                  <a:txBody>
                    <a:bodyPr/>
                    <a:lstStyle/>
                    <a:p>
                      <a:pPr algn="ctr"/>
                      <a:r>
                        <a:rPr lang="en-US" dirty="0"/>
                        <a:t>160.6063</a:t>
                      </a:r>
                    </a:p>
                  </a:txBody>
                  <a:tcPr anchor="ctr"/>
                </a:tc>
                <a:extLst>
                  <a:ext uri="{0D108BD9-81ED-4DB2-BD59-A6C34878D82A}">
                    <a16:rowId xmlns:a16="http://schemas.microsoft.com/office/drawing/2014/main" val="3645010803"/>
                  </a:ext>
                </a:extLst>
              </a:tr>
              <a:tr h="370840">
                <a:tc>
                  <a:txBody>
                    <a:bodyPr/>
                    <a:lstStyle/>
                    <a:p>
                      <a:pPr algn="ctr"/>
                      <a:r>
                        <a:rPr lang="en-US" dirty="0"/>
                        <a:t>nC5 Shrink</a:t>
                      </a:r>
                    </a:p>
                  </a:txBody>
                  <a:tcPr anchor="ctr"/>
                </a:tc>
                <a:tc>
                  <a:txBody>
                    <a:bodyPr/>
                    <a:lstStyle/>
                    <a:p>
                      <a:pPr algn="ctr"/>
                      <a:endParaRPr lang="en-US" dirty="0"/>
                    </a:p>
                  </a:txBody>
                  <a:tcPr anchor="ctr"/>
                </a:tc>
                <a:tc>
                  <a:txBody>
                    <a:bodyPr/>
                    <a:lstStyle/>
                    <a:p>
                      <a:pPr algn="ctr"/>
                      <a:r>
                        <a:rPr lang="en-US" dirty="0"/>
                        <a:t>1462.0630</a:t>
                      </a:r>
                    </a:p>
                  </a:txBody>
                  <a:tcPr anchor="ctr"/>
                </a:tc>
                <a:tc>
                  <a:txBody>
                    <a:bodyPr/>
                    <a:lstStyle/>
                    <a:p>
                      <a:pPr algn="ctr"/>
                      <a:r>
                        <a:rPr lang="en-US" dirty="0"/>
                        <a:t>110,020</a:t>
                      </a:r>
                    </a:p>
                  </a:txBody>
                  <a:tcPr anchor="ctr"/>
                </a:tc>
                <a:tc>
                  <a:txBody>
                    <a:bodyPr/>
                    <a:lstStyle/>
                    <a:p>
                      <a:pPr algn="ctr"/>
                      <a:r>
                        <a:rPr lang="en-US" dirty="0"/>
                        <a:t>160.8562</a:t>
                      </a:r>
                    </a:p>
                  </a:txBody>
                  <a:tcPr anchor="ctr"/>
                </a:tc>
                <a:extLst>
                  <a:ext uri="{0D108BD9-81ED-4DB2-BD59-A6C34878D82A}">
                    <a16:rowId xmlns:a16="http://schemas.microsoft.com/office/drawing/2014/main" val="2754934849"/>
                  </a:ext>
                </a:extLst>
              </a:tr>
              <a:tr h="370840">
                <a:tc>
                  <a:txBody>
                    <a:bodyPr/>
                    <a:lstStyle/>
                    <a:p>
                      <a:pPr algn="ctr"/>
                      <a:r>
                        <a:rPr lang="en-US" dirty="0"/>
                        <a:t>C6+ Shrink</a:t>
                      </a:r>
                    </a:p>
                  </a:txBody>
                  <a:tcPr anchor="ctr"/>
                </a:tc>
                <a:tc>
                  <a:txBody>
                    <a:bodyPr/>
                    <a:lstStyle/>
                    <a:p>
                      <a:pPr algn="ctr"/>
                      <a:endParaRPr lang="en-US" dirty="0"/>
                    </a:p>
                  </a:txBody>
                  <a:tcPr anchor="ctr"/>
                </a:tc>
                <a:tc>
                  <a:txBody>
                    <a:bodyPr/>
                    <a:lstStyle/>
                    <a:p>
                      <a:pPr algn="ctr"/>
                      <a:r>
                        <a:rPr lang="en-US" dirty="0"/>
                        <a:t>2208.6467</a:t>
                      </a:r>
                    </a:p>
                  </a:txBody>
                  <a:tcPr anchor="ctr"/>
                </a:tc>
                <a:tc>
                  <a:txBody>
                    <a:bodyPr/>
                    <a:lstStyle/>
                    <a:p>
                      <a:pPr algn="ctr"/>
                      <a:r>
                        <a:rPr lang="en-US" dirty="0"/>
                        <a:t>116,769</a:t>
                      </a:r>
                    </a:p>
                  </a:txBody>
                  <a:tcPr anchor="ctr"/>
                </a:tc>
                <a:tc>
                  <a:txBody>
                    <a:bodyPr/>
                    <a:lstStyle/>
                    <a:p>
                      <a:pPr algn="ctr"/>
                      <a:r>
                        <a:rPr lang="en-US" dirty="0"/>
                        <a:t>257.9015</a:t>
                      </a:r>
                    </a:p>
                  </a:txBody>
                  <a:tcPr anchor="ctr"/>
                </a:tc>
                <a:extLst>
                  <a:ext uri="{0D108BD9-81ED-4DB2-BD59-A6C34878D82A}">
                    <a16:rowId xmlns:a16="http://schemas.microsoft.com/office/drawing/2014/main" val="1042573113"/>
                  </a:ext>
                </a:extLst>
              </a:tr>
              <a:tr h="370840">
                <a:tc>
                  <a:txBody>
                    <a:bodyPr/>
                    <a:lstStyle/>
                    <a:p>
                      <a:pPr algn="ctr"/>
                      <a:r>
                        <a:rPr lang="en-US" dirty="0"/>
                        <a:t>Residue</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8561.1858</a:t>
                      </a:r>
                    </a:p>
                  </a:txBody>
                  <a:tcPr anchor="ctr"/>
                </a:tc>
                <a:extLst>
                  <a:ext uri="{0D108BD9-81ED-4DB2-BD59-A6C34878D82A}">
                    <a16:rowId xmlns:a16="http://schemas.microsoft.com/office/drawing/2014/main" val="271768357"/>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AEE565-324D-4F51-B018-889A615E7BC2}"/>
                  </a:ext>
                </a:extLst>
              </p:cNvPr>
              <p:cNvSpPr txBox="1"/>
              <p:nvPr/>
            </p:nvSpPr>
            <p:spPr>
              <a:xfrm>
                <a:off x="5235329" y="6351006"/>
                <a:ext cx="6519092"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𝑅𝑒𝑠𝑖𝑑𝑢𝑒</m:t>
                          </m:r>
                          <m:r>
                            <a:rPr lang="en-US" b="0" i="1" smtClean="0">
                              <a:latin typeface="Cambria Math" panose="02040503050406030204" pitchFamily="18" charset="0"/>
                            </a:rPr>
                            <m:t>,  </m:t>
                          </m:r>
                          <m:r>
                            <a:rPr lang="en-US" b="0" i="1" smtClean="0">
                              <a:latin typeface="Cambria Math" panose="02040503050406030204" pitchFamily="18" charset="0"/>
                            </a:rPr>
                            <m:t>𝑆𝑡𝑎𝑡𝑒</m:t>
                          </m:r>
                          <m:r>
                            <a:rPr lang="en-US" b="0" i="1" smtClean="0">
                              <a:latin typeface="Cambria Math" panose="02040503050406030204" pitchFamily="18" charset="0"/>
                            </a:rPr>
                            <m:t> </m:t>
                          </m:r>
                          <m:r>
                            <a:rPr lang="en-US" b="0" i="1" smtClean="0">
                              <a:latin typeface="Cambria Math" panose="02040503050406030204" pitchFamily="18" charset="0"/>
                            </a:rPr>
                            <m:t>𝑊𝑖𝑛𝑛𝑒𝑟</m:t>
                          </m:r>
                          <m:r>
                            <a:rPr lang="en-US" b="0" i="1" smtClean="0">
                              <a:latin typeface="Cambria Math" panose="02040503050406030204" pitchFamily="18" charset="0"/>
                            </a:rPr>
                            <m:t> </m:t>
                          </m:r>
                          <m:r>
                            <a:rPr lang="en-US" b="0" i="1" smtClean="0">
                              <a:latin typeface="Cambria Math" panose="02040503050406030204" pitchFamily="18" charset="0"/>
                            </a:rPr>
                            <m:t>𝑊𝑖𝑛𝑛𝑒𝑟</m:t>
                          </m:r>
                        </m:sub>
                      </m:sSub>
                      <m:r>
                        <a:rPr lang="en-US" b="0" i="1" smtClean="0">
                          <a:latin typeface="Cambria Math" panose="02040503050406030204" pitchFamily="18" charset="0"/>
                        </a:rPr>
                        <m:t>=0.5973</m:t>
                      </m:r>
                      <m:r>
                        <a:rPr lang="en-US" b="0" i="1" smtClean="0">
                          <a:latin typeface="Cambria Math" panose="02040503050406030204" pitchFamily="18" charset="0"/>
                          <a:ea typeface="Cambria Math" panose="02040503050406030204" pitchFamily="18" charset="0"/>
                        </a:rPr>
                        <m:t>×14,334.0059=8561.1858</m:t>
                      </m:r>
                    </m:oMath>
                  </m:oMathPara>
                </a14:m>
                <a:endParaRPr lang="en-US" dirty="0"/>
              </a:p>
            </p:txBody>
          </p:sp>
        </mc:Choice>
        <mc:Fallback xmlns="">
          <p:sp>
            <p:nvSpPr>
              <p:cNvPr id="5" name="TextBox 4">
                <a:extLst>
                  <a:ext uri="{FF2B5EF4-FFF2-40B4-BE49-F238E27FC236}">
                    <a16:creationId xmlns:a16="http://schemas.microsoft.com/office/drawing/2014/main" id="{5BAEE565-324D-4F51-B018-889A615E7BC2}"/>
                  </a:ext>
                </a:extLst>
              </p:cNvPr>
              <p:cNvSpPr txBox="1">
                <a:spLocks noRot="1" noChangeAspect="1" noMove="1" noResize="1" noEditPoints="1" noAdjustHandles="1" noChangeArrowheads="1" noChangeShapeType="1" noTextEdit="1"/>
              </p:cNvSpPr>
              <p:nvPr/>
            </p:nvSpPr>
            <p:spPr>
              <a:xfrm>
                <a:off x="5235329" y="6351006"/>
                <a:ext cx="6519092" cy="289182"/>
              </a:xfrm>
              <a:prstGeom prst="rect">
                <a:avLst/>
              </a:prstGeom>
              <a:blipFill>
                <a:blip r:embed="rId3"/>
                <a:stretch>
                  <a:fillRect l="-468" r="-561" b="-1489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3CF158B-3CC5-48D7-B809-851ECAA86A58}"/>
              </a:ext>
            </a:extLst>
          </p:cNvPr>
          <p:cNvSpPr txBox="1"/>
          <p:nvPr/>
        </p:nvSpPr>
        <p:spPr>
          <a:xfrm>
            <a:off x="9144000" y="5156314"/>
            <a:ext cx="2897109" cy="646331"/>
          </a:xfrm>
          <a:prstGeom prst="rect">
            <a:avLst/>
          </a:prstGeom>
          <a:noFill/>
        </p:spPr>
        <p:txBody>
          <a:bodyPr wrap="square" rtlCol="0">
            <a:spAutoFit/>
          </a:bodyPr>
          <a:lstStyle/>
          <a:p>
            <a:r>
              <a:rPr lang="en-US" dirty="0"/>
              <a:t>Total Residue from Gas Plant Settlement Statement</a:t>
            </a:r>
          </a:p>
        </p:txBody>
      </p:sp>
      <p:cxnSp>
        <p:nvCxnSpPr>
          <p:cNvPr id="8" name="Straight Arrow Connector 7">
            <a:extLst>
              <a:ext uri="{FF2B5EF4-FFF2-40B4-BE49-F238E27FC236}">
                <a16:creationId xmlns:a16="http://schemas.microsoft.com/office/drawing/2014/main" id="{0DF68800-7C6A-4DD9-92BE-C81C0C450150}"/>
              </a:ext>
            </a:extLst>
          </p:cNvPr>
          <p:cNvCxnSpPr>
            <a:stCxn id="6" idx="2"/>
          </p:cNvCxnSpPr>
          <p:nvPr/>
        </p:nvCxnSpPr>
        <p:spPr>
          <a:xfrm flipH="1">
            <a:off x="9759636" y="5802645"/>
            <a:ext cx="832919" cy="5483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5471A1-1176-41A1-B9B9-A018EF519520}"/>
              </a:ext>
            </a:extLst>
          </p:cNvPr>
          <p:cNvSpPr txBox="1"/>
          <p:nvPr/>
        </p:nvSpPr>
        <p:spPr>
          <a:xfrm>
            <a:off x="9985979" y="1898128"/>
            <a:ext cx="287258" cy="461665"/>
          </a:xfrm>
          <a:prstGeom prst="rect">
            <a:avLst/>
          </a:prstGeom>
          <a:noFill/>
        </p:spPr>
        <p:txBody>
          <a:bodyPr wrap="none" rtlCol="0">
            <a:spAutoFit/>
          </a:bodyPr>
          <a:lstStyle/>
          <a:p>
            <a:r>
              <a:rPr lang="en-US" sz="2400" b="1" dirty="0">
                <a:solidFill>
                  <a:srgbClr val="FF0000"/>
                </a:solidFill>
              </a:rPr>
              <a:t>-</a:t>
            </a:r>
          </a:p>
        </p:txBody>
      </p:sp>
      <p:sp>
        <p:nvSpPr>
          <p:cNvPr id="10" name="TextBox 9">
            <a:extLst>
              <a:ext uri="{FF2B5EF4-FFF2-40B4-BE49-F238E27FC236}">
                <a16:creationId xmlns:a16="http://schemas.microsoft.com/office/drawing/2014/main" id="{40B627AC-D218-40EB-B377-14DC4EDE932A}"/>
              </a:ext>
            </a:extLst>
          </p:cNvPr>
          <p:cNvSpPr txBox="1"/>
          <p:nvPr/>
        </p:nvSpPr>
        <p:spPr>
          <a:xfrm>
            <a:off x="9985979" y="2227139"/>
            <a:ext cx="287258" cy="461665"/>
          </a:xfrm>
          <a:prstGeom prst="rect">
            <a:avLst/>
          </a:prstGeom>
          <a:noFill/>
        </p:spPr>
        <p:txBody>
          <a:bodyPr wrap="none" rtlCol="0">
            <a:spAutoFit/>
          </a:bodyPr>
          <a:lstStyle/>
          <a:p>
            <a:r>
              <a:rPr lang="en-US" sz="2400" b="1" dirty="0">
                <a:solidFill>
                  <a:srgbClr val="FF0000"/>
                </a:solidFill>
              </a:rPr>
              <a:t>-</a:t>
            </a:r>
          </a:p>
        </p:txBody>
      </p:sp>
      <p:sp>
        <p:nvSpPr>
          <p:cNvPr id="11" name="TextBox 10">
            <a:extLst>
              <a:ext uri="{FF2B5EF4-FFF2-40B4-BE49-F238E27FC236}">
                <a16:creationId xmlns:a16="http://schemas.microsoft.com/office/drawing/2014/main" id="{DD6100F3-DEFB-440A-8BB5-02DAEA78EA1C}"/>
              </a:ext>
            </a:extLst>
          </p:cNvPr>
          <p:cNvSpPr txBox="1"/>
          <p:nvPr/>
        </p:nvSpPr>
        <p:spPr>
          <a:xfrm>
            <a:off x="9985979" y="2629652"/>
            <a:ext cx="287258" cy="461665"/>
          </a:xfrm>
          <a:prstGeom prst="rect">
            <a:avLst/>
          </a:prstGeom>
          <a:noFill/>
        </p:spPr>
        <p:txBody>
          <a:bodyPr wrap="none" rtlCol="0">
            <a:spAutoFit/>
          </a:bodyPr>
          <a:lstStyle/>
          <a:p>
            <a:r>
              <a:rPr lang="en-US" sz="2400" b="1" dirty="0">
                <a:solidFill>
                  <a:srgbClr val="FF0000"/>
                </a:solidFill>
              </a:rPr>
              <a:t>-</a:t>
            </a:r>
          </a:p>
        </p:txBody>
      </p:sp>
      <p:sp>
        <p:nvSpPr>
          <p:cNvPr id="12" name="TextBox 11">
            <a:extLst>
              <a:ext uri="{FF2B5EF4-FFF2-40B4-BE49-F238E27FC236}">
                <a16:creationId xmlns:a16="http://schemas.microsoft.com/office/drawing/2014/main" id="{C5BB8F87-8784-4014-9F30-CDBB4A29F39C}"/>
              </a:ext>
            </a:extLst>
          </p:cNvPr>
          <p:cNvSpPr txBox="1"/>
          <p:nvPr/>
        </p:nvSpPr>
        <p:spPr>
          <a:xfrm>
            <a:off x="9985979" y="2997061"/>
            <a:ext cx="287258" cy="461665"/>
          </a:xfrm>
          <a:prstGeom prst="rect">
            <a:avLst/>
          </a:prstGeom>
          <a:noFill/>
        </p:spPr>
        <p:txBody>
          <a:bodyPr wrap="none" rtlCol="0">
            <a:spAutoFit/>
          </a:bodyPr>
          <a:lstStyle/>
          <a:p>
            <a:r>
              <a:rPr lang="en-US" sz="2400" b="1" dirty="0">
                <a:solidFill>
                  <a:srgbClr val="FF0000"/>
                </a:solidFill>
              </a:rPr>
              <a:t>-</a:t>
            </a:r>
          </a:p>
        </p:txBody>
      </p:sp>
      <p:sp>
        <p:nvSpPr>
          <p:cNvPr id="13" name="TextBox 12">
            <a:extLst>
              <a:ext uri="{FF2B5EF4-FFF2-40B4-BE49-F238E27FC236}">
                <a16:creationId xmlns:a16="http://schemas.microsoft.com/office/drawing/2014/main" id="{62D5A7A0-B0AF-4F43-BF8B-D6E654CE43C8}"/>
              </a:ext>
            </a:extLst>
          </p:cNvPr>
          <p:cNvSpPr txBox="1"/>
          <p:nvPr/>
        </p:nvSpPr>
        <p:spPr>
          <a:xfrm>
            <a:off x="9985979" y="3363573"/>
            <a:ext cx="287258" cy="461665"/>
          </a:xfrm>
          <a:prstGeom prst="rect">
            <a:avLst/>
          </a:prstGeom>
          <a:noFill/>
        </p:spPr>
        <p:txBody>
          <a:bodyPr wrap="none" rtlCol="0">
            <a:spAutoFit/>
          </a:bodyPr>
          <a:lstStyle/>
          <a:p>
            <a:r>
              <a:rPr lang="en-US" sz="2400" b="1" dirty="0">
                <a:solidFill>
                  <a:srgbClr val="FF0000"/>
                </a:solidFill>
              </a:rPr>
              <a:t>-</a:t>
            </a:r>
          </a:p>
        </p:txBody>
      </p:sp>
      <p:sp>
        <p:nvSpPr>
          <p:cNvPr id="14" name="TextBox 13">
            <a:extLst>
              <a:ext uri="{FF2B5EF4-FFF2-40B4-BE49-F238E27FC236}">
                <a16:creationId xmlns:a16="http://schemas.microsoft.com/office/drawing/2014/main" id="{F1DA5C84-3FD2-4155-B57D-4B85628C22B9}"/>
              </a:ext>
            </a:extLst>
          </p:cNvPr>
          <p:cNvSpPr txBox="1"/>
          <p:nvPr/>
        </p:nvSpPr>
        <p:spPr>
          <a:xfrm>
            <a:off x="9985979" y="3729895"/>
            <a:ext cx="287258" cy="461665"/>
          </a:xfrm>
          <a:prstGeom prst="rect">
            <a:avLst/>
          </a:prstGeom>
          <a:noFill/>
        </p:spPr>
        <p:txBody>
          <a:bodyPr wrap="none" rtlCol="0">
            <a:spAutoFit/>
          </a:bodyPr>
          <a:lstStyle/>
          <a:p>
            <a:r>
              <a:rPr lang="en-US" sz="2400" b="1" dirty="0">
                <a:solidFill>
                  <a:srgbClr val="FF0000"/>
                </a:solidFill>
              </a:rPr>
              <a:t>-</a:t>
            </a:r>
          </a:p>
        </p:txBody>
      </p:sp>
      <p:sp>
        <p:nvSpPr>
          <p:cNvPr id="15" name="TextBox 14">
            <a:extLst>
              <a:ext uri="{FF2B5EF4-FFF2-40B4-BE49-F238E27FC236}">
                <a16:creationId xmlns:a16="http://schemas.microsoft.com/office/drawing/2014/main" id="{6228A7C0-EB44-4F48-A491-240B5032E724}"/>
              </a:ext>
            </a:extLst>
          </p:cNvPr>
          <p:cNvSpPr txBox="1"/>
          <p:nvPr/>
        </p:nvSpPr>
        <p:spPr>
          <a:xfrm>
            <a:off x="9986166" y="4096407"/>
            <a:ext cx="287258" cy="461665"/>
          </a:xfrm>
          <a:prstGeom prst="rect">
            <a:avLst/>
          </a:prstGeom>
          <a:noFill/>
        </p:spPr>
        <p:txBody>
          <a:bodyPr wrap="none" rtlCol="0">
            <a:spAutoFit/>
          </a:bodyPr>
          <a:lstStyle/>
          <a:p>
            <a:r>
              <a:rPr lang="en-US" sz="2400" b="1" dirty="0">
                <a:solidFill>
                  <a:srgbClr val="FF0000"/>
                </a:solidFill>
              </a:rPr>
              <a:t>-</a:t>
            </a:r>
          </a:p>
        </p:txBody>
      </p:sp>
      <p:sp>
        <p:nvSpPr>
          <p:cNvPr id="16" name="TextBox 15">
            <a:extLst>
              <a:ext uri="{FF2B5EF4-FFF2-40B4-BE49-F238E27FC236}">
                <a16:creationId xmlns:a16="http://schemas.microsoft.com/office/drawing/2014/main" id="{36B0F9EA-0ADC-4138-B283-32F395EB1B93}"/>
              </a:ext>
            </a:extLst>
          </p:cNvPr>
          <p:cNvSpPr txBox="1"/>
          <p:nvPr/>
        </p:nvSpPr>
        <p:spPr>
          <a:xfrm>
            <a:off x="9956323" y="4471569"/>
            <a:ext cx="346570" cy="461665"/>
          </a:xfrm>
          <a:prstGeom prst="rect">
            <a:avLst/>
          </a:prstGeom>
          <a:noFill/>
        </p:spPr>
        <p:txBody>
          <a:bodyPr wrap="none" rtlCol="0">
            <a:spAutoFit/>
          </a:bodyPr>
          <a:lstStyle/>
          <a:p>
            <a:r>
              <a:rPr lang="en-US" sz="2400" b="1" dirty="0">
                <a:solidFill>
                  <a:srgbClr val="FF0000"/>
                </a:solidFill>
              </a:rPr>
              <a:t>=</a:t>
            </a:r>
          </a:p>
        </p:txBody>
      </p:sp>
    </p:spTree>
    <p:extLst>
      <p:ext uri="{BB962C8B-B14F-4D97-AF65-F5344CB8AC3E}">
        <p14:creationId xmlns:p14="http://schemas.microsoft.com/office/powerpoint/2010/main" val="101437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669200-E535-4E52-A00B-ECDA5CF2329E}"/>
              </a:ext>
            </a:extLst>
          </p:cNvPr>
          <p:cNvSpPr txBox="1"/>
          <p:nvPr/>
        </p:nvSpPr>
        <p:spPr>
          <a:xfrm>
            <a:off x="1562470" y="195309"/>
            <a:ext cx="10604634" cy="646331"/>
          </a:xfrm>
          <a:prstGeom prst="rect">
            <a:avLst/>
          </a:prstGeom>
          <a:noFill/>
        </p:spPr>
        <p:txBody>
          <a:bodyPr wrap="none" rtlCol="0">
            <a:spAutoFit/>
          </a:bodyPr>
          <a:lstStyle/>
          <a:p>
            <a:r>
              <a:rPr lang="en-US" sz="3600" dirty="0"/>
              <a:t>How Should We Calculate The Bakers’ Revenue Shares?</a:t>
            </a:r>
          </a:p>
        </p:txBody>
      </p:sp>
      <p:sp>
        <p:nvSpPr>
          <p:cNvPr id="3" name="TextBox 2">
            <a:extLst>
              <a:ext uri="{FF2B5EF4-FFF2-40B4-BE49-F238E27FC236}">
                <a16:creationId xmlns:a16="http://schemas.microsoft.com/office/drawing/2014/main" id="{A7A40179-D583-4522-B2CE-ABF90CFB6161}"/>
              </a:ext>
            </a:extLst>
          </p:cNvPr>
          <p:cNvSpPr txBox="1"/>
          <p:nvPr/>
        </p:nvSpPr>
        <p:spPr>
          <a:xfrm>
            <a:off x="1686757" y="1013534"/>
            <a:ext cx="6677277" cy="1569660"/>
          </a:xfrm>
          <a:prstGeom prst="rect">
            <a:avLst/>
          </a:prstGeom>
          <a:noFill/>
        </p:spPr>
        <p:txBody>
          <a:bodyPr wrap="none" rtlCol="0">
            <a:spAutoFit/>
          </a:bodyPr>
          <a:lstStyle/>
          <a:p>
            <a:pPr marL="742950" indent="-742950">
              <a:buFont typeface="Arial" panose="020B0604020202020204" pitchFamily="34" charset="0"/>
              <a:buChar char="•"/>
            </a:pPr>
            <a:r>
              <a:rPr lang="en-US" sz="2400" dirty="0"/>
              <a:t>Equal?</a:t>
            </a:r>
          </a:p>
          <a:p>
            <a:pPr marL="742950" indent="-742950">
              <a:buFont typeface="Arial" panose="020B0604020202020204" pitchFamily="34" charset="0"/>
              <a:buChar char="•"/>
            </a:pPr>
            <a:r>
              <a:rPr lang="en-US" sz="2400" dirty="0"/>
              <a:t>Seniority?</a:t>
            </a:r>
          </a:p>
          <a:p>
            <a:pPr marL="742950" indent="-742950">
              <a:buFont typeface="Arial" panose="020B0604020202020204" pitchFamily="34" charset="0"/>
              <a:buChar char="•"/>
            </a:pPr>
            <a:r>
              <a:rPr lang="en-US" sz="2400" dirty="0"/>
              <a:t>Loaves baked per day?</a:t>
            </a:r>
          </a:p>
          <a:p>
            <a:pPr marL="742950" indent="-742950">
              <a:buFont typeface="Arial" panose="020B0604020202020204" pitchFamily="34" charset="0"/>
              <a:buChar char="•"/>
            </a:pPr>
            <a:r>
              <a:rPr lang="en-US" sz="2400" dirty="0"/>
              <a:t>Customer compliments received per month?</a:t>
            </a:r>
          </a:p>
        </p:txBody>
      </p:sp>
      <p:sp>
        <p:nvSpPr>
          <p:cNvPr id="4" name="TextBox 3">
            <a:extLst>
              <a:ext uri="{FF2B5EF4-FFF2-40B4-BE49-F238E27FC236}">
                <a16:creationId xmlns:a16="http://schemas.microsoft.com/office/drawing/2014/main" id="{AAC7C50F-F213-4571-ADD4-A0DB22051EA6}"/>
              </a:ext>
            </a:extLst>
          </p:cNvPr>
          <p:cNvSpPr txBox="1"/>
          <p:nvPr/>
        </p:nvSpPr>
        <p:spPr>
          <a:xfrm>
            <a:off x="7190220" y="6128552"/>
            <a:ext cx="4499950" cy="461665"/>
          </a:xfrm>
          <a:prstGeom prst="rect">
            <a:avLst/>
          </a:prstGeom>
          <a:noFill/>
        </p:spPr>
        <p:txBody>
          <a:bodyPr wrap="none" rtlCol="0">
            <a:spAutoFit/>
          </a:bodyPr>
          <a:lstStyle/>
          <a:p>
            <a:r>
              <a:rPr lang="en-US" sz="2400" dirty="0"/>
              <a:t>There is no right or wrong answer!</a:t>
            </a:r>
          </a:p>
        </p:txBody>
      </p:sp>
      <p:graphicFrame>
        <p:nvGraphicFramePr>
          <p:cNvPr id="5" name="Table 4">
            <a:extLst>
              <a:ext uri="{FF2B5EF4-FFF2-40B4-BE49-F238E27FC236}">
                <a16:creationId xmlns:a16="http://schemas.microsoft.com/office/drawing/2014/main" id="{BB9FA7F1-5326-4186-9740-F319523BCA5B}"/>
              </a:ext>
            </a:extLst>
          </p:cNvPr>
          <p:cNvGraphicFramePr>
            <a:graphicFrameLocks noGrp="1"/>
          </p:cNvGraphicFramePr>
          <p:nvPr>
            <p:extLst>
              <p:ext uri="{D42A27DB-BD31-4B8C-83A1-F6EECF244321}">
                <p14:modId xmlns:p14="http://schemas.microsoft.com/office/powerpoint/2010/main" val="1009645398"/>
              </p:ext>
            </p:extLst>
          </p:nvPr>
        </p:nvGraphicFramePr>
        <p:xfrm>
          <a:off x="1455938" y="3027773"/>
          <a:ext cx="10617696" cy="2194560"/>
        </p:xfrm>
        <a:graphic>
          <a:graphicData uri="http://schemas.openxmlformats.org/drawingml/2006/table">
            <a:tbl>
              <a:tblPr firstRow="1" bandRow="1">
                <a:tableStyleId>{5C22544A-7EE6-4342-B048-85BDC9FD1C3A}</a:tableStyleId>
              </a:tblPr>
              <a:tblGrid>
                <a:gridCol w="2654424">
                  <a:extLst>
                    <a:ext uri="{9D8B030D-6E8A-4147-A177-3AD203B41FA5}">
                      <a16:colId xmlns:a16="http://schemas.microsoft.com/office/drawing/2014/main" val="1176979860"/>
                    </a:ext>
                  </a:extLst>
                </a:gridCol>
                <a:gridCol w="2654424">
                  <a:extLst>
                    <a:ext uri="{9D8B030D-6E8A-4147-A177-3AD203B41FA5}">
                      <a16:colId xmlns:a16="http://schemas.microsoft.com/office/drawing/2014/main" val="312415053"/>
                    </a:ext>
                  </a:extLst>
                </a:gridCol>
                <a:gridCol w="2654424">
                  <a:extLst>
                    <a:ext uri="{9D8B030D-6E8A-4147-A177-3AD203B41FA5}">
                      <a16:colId xmlns:a16="http://schemas.microsoft.com/office/drawing/2014/main" val="1533092924"/>
                    </a:ext>
                  </a:extLst>
                </a:gridCol>
                <a:gridCol w="2654424">
                  <a:extLst>
                    <a:ext uri="{9D8B030D-6E8A-4147-A177-3AD203B41FA5}">
                      <a16:colId xmlns:a16="http://schemas.microsoft.com/office/drawing/2014/main" val="1748487504"/>
                    </a:ext>
                  </a:extLst>
                </a:gridCol>
              </a:tblGrid>
              <a:tr h="603681">
                <a:tc>
                  <a:txBody>
                    <a:bodyPr/>
                    <a:lstStyle/>
                    <a:p>
                      <a:pPr algn="ctr"/>
                      <a:r>
                        <a:rPr lang="en-US" sz="2400" b="1" dirty="0"/>
                        <a:t>Baker</a:t>
                      </a:r>
                    </a:p>
                  </a:txBody>
                  <a:tcPr anchor="ctr"/>
                </a:tc>
                <a:tc>
                  <a:txBody>
                    <a:bodyPr/>
                    <a:lstStyle/>
                    <a:p>
                      <a:pPr algn="ctr"/>
                      <a:r>
                        <a:rPr lang="en-US" sz="2400" b="1" dirty="0"/>
                        <a:t>Years of Service</a:t>
                      </a:r>
                    </a:p>
                  </a:txBody>
                  <a:tcPr anchor="ctr"/>
                </a:tc>
                <a:tc>
                  <a:txBody>
                    <a:bodyPr/>
                    <a:lstStyle/>
                    <a:p>
                      <a:pPr algn="ctr"/>
                      <a:r>
                        <a:rPr lang="en-US" sz="2400" b="1" dirty="0"/>
                        <a:t>Loaves Per Day</a:t>
                      </a:r>
                    </a:p>
                  </a:txBody>
                  <a:tcPr anchor="ctr"/>
                </a:tc>
                <a:tc>
                  <a:txBody>
                    <a:bodyPr/>
                    <a:lstStyle/>
                    <a:p>
                      <a:pPr algn="ctr"/>
                      <a:r>
                        <a:rPr lang="en-US" sz="2400" b="1" dirty="0"/>
                        <a:t>Compliments Per Month</a:t>
                      </a:r>
                    </a:p>
                  </a:txBody>
                  <a:tcPr anchor="ctr"/>
                </a:tc>
                <a:extLst>
                  <a:ext uri="{0D108BD9-81ED-4DB2-BD59-A6C34878D82A}">
                    <a16:rowId xmlns:a16="http://schemas.microsoft.com/office/drawing/2014/main" val="3298465624"/>
                  </a:ext>
                </a:extLst>
              </a:tr>
              <a:tr h="432349">
                <a:tc>
                  <a:txBody>
                    <a:bodyPr/>
                    <a:lstStyle/>
                    <a:p>
                      <a:pPr algn="ctr"/>
                      <a:r>
                        <a:rPr lang="en-US" sz="2400" dirty="0"/>
                        <a:t>Jack</a:t>
                      </a:r>
                    </a:p>
                  </a:txBody>
                  <a:tcPr anchor="ctr"/>
                </a:tc>
                <a:tc>
                  <a:txBody>
                    <a:bodyPr/>
                    <a:lstStyle/>
                    <a:p>
                      <a:pPr algn="ctr"/>
                      <a:r>
                        <a:rPr lang="en-US" sz="2400" dirty="0"/>
                        <a:t>5</a:t>
                      </a:r>
                    </a:p>
                  </a:txBody>
                  <a:tcPr anchor="ctr"/>
                </a:tc>
                <a:tc>
                  <a:txBody>
                    <a:bodyPr/>
                    <a:lstStyle/>
                    <a:p>
                      <a:pPr algn="ctr"/>
                      <a:r>
                        <a:rPr lang="en-US" sz="2400" dirty="0"/>
                        <a:t>10</a:t>
                      </a:r>
                    </a:p>
                  </a:txBody>
                  <a:tcPr anchor="ctr"/>
                </a:tc>
                <a:tc>
                  <a:txBody>
                    <a:bodyPr/>
                    <a:lstStyle/>
                    <a:p>
                      <a:pPr algn="ctr"/>
                      <a:r>
                        <a:rPr lang="en-US" sz="2400" dirty="0"/>
                        <a:t>40</a:t>
                      </a:r>
                    </a:p>
                  </a:txBody>
                  <a:tcPr anchor="ctr"/>
                </a:tc>
                <a:extLst>
                  <a:ext uri="{0D108BD9-81ED-4DB2-BD59-A6C34878D82A}">
                    <a16:rowId xmlns:a16="http://schemas.microsoft.com/office/drawing/2014/main" val="3845511315"/>
                  </a:ext>
                </a:extLst>
              </a:tr>
              <a:tr h="432349">
                <a:tc>
                  <a:txBody>
                    <a:bodyPr/>
                    <a:lstStyle/>
                    <a:p>
                      <a:pPr algn="ctr"/>
                      <a:r>
                        <a:rPr lang="en-US" sz="2400" dirty="0"/>
                        <a:t>Barb</a:t>
                      </a:r>
                    </a:p>
                  </a:txBody>
                  <a:tcPr anchor="ctr"/>
                </a:tc>
                <a:tc>
                  <a:txBody>
                    <a:bodyPr/>
                    <a:lstStyle/>
                    <a:p>
                      <a:pPr algn="ctr"/>
                      <a:r>
                        <a:rPr lang="en-US" sz="2400" dirty="0"/>
                        <a:t>10</a:t>
                      </a:r>
                    </a:p>
                  </a:txBody>
                  <a:tcPr anchor="ctr"/>
                </a:tc>
                <a:tc>
                  <a:txBody>
                    <a:bodyPr/>
                    <a:lstStyle/>
                    <a:p>
                      <a:pPr algn="ctr"/>
                      <a:r>
                        <a:rPr lang="en-US" sz="2400" dirty="0"/>
                        <a:t>50</a:t>
                      </a:r>
                    </a:p>
                  </a:txBody>
                  <a:tcPr anchor="ctr"/>
                </a:tc>
                <a:tc>
                  <a:txBody>
                    <a:bodyPr/>
                    <a:lstStyle/>
                    <a:p>
                      <a:pPr algn="ctr"/>
                      <a:r>
                        <a:rPr lang="en-US" sz="2400" dirty="0"/>
                        <a:t>10</a:t>
                      </a:r>
                    </a:p>
                  </a:txBody>
                  <a:tcPr anchor="ctr"/>
                </a:tc>
                <a:extLst>
                  <a:ext uri="{0D108BD9-81ED-4DB2-BD59-A6C34878D82A}">
                    <a16:rowId xmlns:a16="http://schemas.microsoft.com/office/drawing/2014/main" val="3866283739"/>
                  </a:ext>
                </a:extLst>
              </a:tr>
              <a:tr h="432349">
                <a:tc>
                  <a:txBody>
                    <a:bodyPr/>
                    <a:lstStyle/>
                    <a:p>
                      <a:pPr algn="ctr"/>
                      <a:r>
                        <a:rPr lang="en-US" sz="2400" dirty="0"/>
                        <a:t>Raul</a:t>
                      </a:r>
                    </a:p>
                  </a:txBody>
                  <a:tcPr anchor="ctr"/>
                </a:tc>
                <a:tc>
                  <a:txBody>
                    <a:bodyPr/>
                    <a:lstStyle/>
                    <a:p>
                      <a:pPr algn="ctr"/>
                      <a:r>
                        <a:rPr lang="en-US" sz="2400" dirty="0"/>
                        <a:t>15</a:t>
                      </a:r>
                    </a:p>
                  </a:txBody>
                  <a:tcPr anchor="ctr"/>
                </a:tc>
                <a:tc>
                  <a:txBody>
                    <a:bodyPr/>
                    <a:lstStyle/>
                    <a:p>
                      <a:pPr algn="ctr"/>
                      <a:r>
                        <a:rPr lang="en-US" sz="2400" dirty="0"/>
                        <a:t>30</a:t>
                      </a:r>
                    </a:p>
                  </a:txBody>
                  <a:tcPr anchor="ctr"/>
                </a:tc>
                <a:tc>
                  <a:txBody>
                    <a:bodyPr/>
                    <a:lstStyle/>
                    <a:p>
                      <a:pPr algn="ctr"/>
                      <a:r>
                        <a:rPr lang="en-US" sz="2400" dirty="0"/>
                        <a:t>20</a:t>
                      </a:r>
                    </a:p>
                  </a:txBody>
                  <a:tcPr anchor="ctr"/>
                </a:tc>
                <a:extLst>
                  <a:ext uri="{0D108BD9-81ED-4DB2-BD59-A6C34878D82A}">
                    <a16:rowId xmlns:a16="http://schemas.microsoft.com/office/drawing/2014/main" val="3165154828"/>
                  </a:ext>
                </a:extLst>
              </a:tr>
            </a:tbl>
          </a:graphicData>
        </a:graphic>
      </p:graphicFrame>
    </p:spTree>
    <p:extLst>
      <p:ext uri="{BB962C8B-B14F-4D97-AF65-F5344CB8AC3E}">
        <p14:creationId xmlns:p14="http://schemas.microsoft.com/office/powerpoint/2010/main" val="1988389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8048D2-1C5D-4E8B-AC1F-3A7DBA2D9358}"/>
              </a:ext>
            </a:extLst>
          </p:cNvPr>
          <p:cNvSpPr txBox="1"/>
          <p:nvPr/>
        </p:nvSpPr>
        <p:spPr>
          <a:xfrm>
            <a:off x="1543380" y="161012"/>
            <a:ext cx="9491563" cy="646331"/>
          </a:xfrm>
          <a:prstGeom prst="rect">
            <a:avLst/>
          </a:prstGeom>
          <a:noFill/>
        </p:spPr>
        <p:txBody>
          <a:bodyPr wrap="square" rtlCol="0">
            <a:spAutoFit/>
          </a:bodyPr>
          <a:lstStyle/>
          <a:p>
            <a:r>
              <a:rPr lang="en-US" sz="3600" dirty="0"/>
              <a:t>Final Allocation Results</a:t>
            </a:r>
          </a:p>
        </p:txBody>
      </p:sp>
      <p:graphicFrame>
        <p:nvGraphicFramePr>
          <p:cNvPr id="3" name="Table 2">
            <a:extLst>
              <a:ext uri="{FF2B5EF4-FFF2-40B4-BE49-F238E27FC236}">
                <a16:creationId xmlns:a16="http://schemas.microsoft.com/office/drawing/2014/main" id="{B9365344-94FC-4407-A7B4-68D503AA7C09}"/>
              </a:ext>
            </a:extLst>
          </p:cNvPr>
          <p:cNvGraphicFramePr>
            <a:graphicFrameLocks noGrp="1"/>
          </p:cNvGraphicFramePr>
          <p:nvPr>
            <p:extLst>
              <p:ext uri="{D42A27DB-BD31-4B8C-83A1-F6EECF244321}">
                <p14:modId xmlns:p14="http://schemas.microsoft.com/office/powerpoint/2010/main" val="3621038466"/>
              </p:ext>
            </p:extLst>
          </p:nvPr>
        </p:nvGraphicFramePr>
        <p:xfrm>
          <a:off x="1162975" y="1305592"/>
          <a:ext cx="10795244" cy="3337560"/>
        </p:xfrm>
        <a:graphic>
          <a:graphicData uri="http://schemas.openxmlformats.org/drawingml/2006/table">
            <a:tbl>
              <a:tblPr firstRow="1" bandRow="1">
                <a:tableStyleId>{5C22544A-7EE6-4342-B048-85BDC9FD1C3A}</a:tableStyleId>
              </a:tblPr>
              <a:tblGrid>
                <a:gridCol w="2698811">
                  <a:extLst>
                    <a:ext uri="{9D8B030D-6E8A-4147-A177-3AD203B41FA5}">
                      <a16:colId xmlns:a16="http://schemas.microsoft.com/office/drawing/2014/main" val="3033996377"/>
                    </a:ext>
                  </a:extLst>
                </a:gridCol>
                <a:gridCol w="2698811">
                  <a:extLst>
                    <a:ext uri="{9D8B030D-6E8A-4147-A177-3AD203B41FA5}">
                      <a16:colId xmlns:a16="http://schemas.microsoft.com/office/drawing/2014/main" val="176904898"/>
                    </a:ext>
                  </a:extLst>
                </a:gridCol>
                <a:gridCol w="2698811">
                  <a:extLst>
                    <a:ext uri="{9D8B030D-6E8A-4147-A177-3AD203B41FA5}">
                      <a16:colId xmlns:a16="http://schemas.microsoft.com/office/drawing/2014/main" val="4150840988"/>
                    </a:ext>
                  </a:extLst>
                </a:gridCol>
                <a:gridCol w="2698811">
                  <a:extLst>
                    <a:ext uri="{9D8B030D-6E8A-4147-A177-3AD203B41FA5}">
                      <a16:colId xmlns:a16="http://schemas.microsoft.com/office/drawing/2014/main" val="388037139"/>
                    </a:ext>
                  </a:extLst>
                </a:gridCol>
              </a:tblGrid>
              <a:tr h="370840">
                <a:tc>
                  <a:txBody>
                    <a:bodyPr/>
                    <a:lstStyle/>
                    <a:p>
                      <a:pPr algn="ctr"/>
                      <a:endParaRPr lang="en-US" dirty="0"/>
                    </a:p>
                  </a:txBody>
                  <a:tcPr anchor="ctr"/>
                </a:tc>
                <a:tc>
                  <a:txBody>
                    <a:bodyPr/>
                    <a:lstStyle/>
                    <a:p>
                      <a:pPr algn="ctr"/>
                      <a:r>
                        <a:rPr lang="en-US" dirty="0"/>
                        <a:t>State Winner </a:t>
                      </a:r>
                      <a:r>
                        <a:rPr lang="en-US" dirty="0" err="1"/>
                        <a:t>Winner</a:t>
                      </a:r>
                      <a:endParaRPr lang="en-US" dirty="0"/>
                    </a:p>
                  </a:txBody>
                  <a:tcPr anchor="ctr"/>
                </a:tc>
                <a:tc>
                  <a:txBody>
                    <a:bodyPr/>
                    <a:lstStyle/>
                    <a:p>
                      <a:pPr algn="ctr"/>
                      <a:r>
                        <a:rPr lang="en-US" dirty="0"/>
                        <a:t>State Chicken Dinner</a:t>
                      </a:r>
                    </a:p>
                  </a:txBody>
                  <a:tcPr anchor="ctr"/>
                </a:tc>
                <a:tc>
                  <a:txBody>
                    <a:bodyPr/>
                    <a:lstStyle/>
                    <a:p>
                      <a:pPr algn="ctr"/>
                      <a:r>
                        <a:rPr lang="en-US" dirty="0"/>
                        <a:t>Total</a:t>
                      </a:r>
                    </a:p>
                  </a:txBody>
                  <a:tcPr anchor="ctr"/>
                </a:tc>
                <a:extLst>
                  <a:ext uri="{0D108BD9-81ED-4DB2-BD59-A6C34878D82A}">
                    <a16:rowId xmlns:a16="http://schemas.microsoft.com/office/drawing/2014/main" val="477251087"/>
                  </a:ext>
                </a:extLst>
              </a:tr>
              <a:tr h="370840">
                <a:tc>
                  <a:txBody>
                    <a:bodyPr/>
                    <a:lstStyle/>
                    <a:p>
                      <a:pPr algn="ctr"/>
                      <a:r>
                        <a:rPr lang="en-US" dirty="0"/>
                        <a:t>Ethane, C2 (gal)</a:t>
                      </a:r>
                    </a:p>
                  </a:txBody>
                  <a:tcPr anchor="ctr"/>
                </a:tc>
                <a:tc>
                  <a:txBody>
                    <a:bodyPr/>
                    <a:lstStyle/>
                    <a:p>
                      <a:pPr algn="ctr"/>
                      <a:r>
                        <a:rPr lang="en-US" dirty="0"/>
                        <a:t>10,312.1028</a:t>
                      </a:r>
                    </a:p>
                  </a:txBody>
                  <a:tcPr anchor="ctr"/>
                </a:tc>
                <a:tc>
                  <a:txBody>
                    <a:bodyPr/>
                    <a:lstStyle/>
                    <a:p>
                      <a:pPr algn="ctr"/>
                      <a:r>
                        <a:rPr lang="en-US" dirty="0"/>
                        <a:t>12,266.3914</a:t>
                      </a:r>
                    </a:p>
                  </a:txBody>
                  <a:tcPr anchor="ctr"/>
                </a:tc>
                <a:tc>
                  <a:txBody>
                    <a:bodyPr/>
                    <a:lstStyle/>
                    <a:p>
                      <a:pPr algn="ctr"/>
                      <a:r>
                        <a:rPr lang="en-US" dirty="0"/>
                        <a:t>22,578.4941</a:t>
                      </a:r>
                    </a:p>
                  </a:txBody>
                  <a:tcPr anchor="ctr"/>
                </a:tc>
                <a:extLst>
                  <a:ext uri="{0D108BD9-81ED-4DB2-BD59-A6C34878D82A}">
                    <a16:rowId xmlns:a16="http://schemas.microsoft.com/office/drawing/2014/main" val="2347149174"/>
                  </a:ext>
                </a:extLst>
              </a:tr>
              <a:tr h="370840">
                <a:tc>
                  <a:txBody>
                    <a:bodyPr/>
                    <a:lstStyle/>
                    <a:p>
                      <a:pPr algn="ctr"/>
                      <a:r>
                        <a:rPr lang="en-US" dirty="0"/>
                        <a:t>Propane, C3 (gal)</a:t>
                      </a:r>
                    </a:p>
                  </a:txBody>
                  <a:tcPr anchor="ctr"/>
                </a:tc>
                <a:tc>
                  <a:txBody>
                    <a:bodyPr/>
                    <a:lstStyle/>
                    <a:p>
                      <a:pPr algn="ctr"/>
                      <a:r>
                        <a:rPr lang="en-US" dirty="0"/>
                        <a:t>7953.1891</a:t>
                      </a:r>
                    </a:p>
                  </a:txBody>
                  <a:tcPr anchor="ctr"/>
                </a:tc>
                <a:tc>
                  <a:txBody>
                    <a:bodyPr/>
                    <a:lstStyle/>
                    <a:p>
                      <a:pPr algn="ctr"/>
                      <a:r>
                        <a:rPr lang="en-US" dirty="0"/>
                        <a:t>7834.4189</a:t>
                      </a:r>
                    </a:p>
                  </a:txBody>
                  <a:tcPr anchor="ctr"/>
                </a:tc>
                <a:tc>
                  <a:txBody>
                    <a:bodyPr/>
                    <a:lstStyle/>
                    <a:p>
                      <a:pPr algn="ctr"/>
                      <a:r>
                        <a:rPr lang="en-US" dirty="0"/>
                        <a:t>15,787.6080</a:t>
                      </a:r>
                    </a:p>
                  </a:txBody>
                  <a:tcPr anchor="ctr"/>
                </a:tc>
                <a:extLst>
                  <a:ext uri="{0D108BD9-81ED-4DB2-BD59-A6C34878D82A}">
                    <a16:rowId xmlns:a16="http://schemas.microsoft.com/office/drawing/2014/main" val="456983184"/>
                  </a:ext>
                </a:extLst>
              </a:tr>
              <a:tr h="370840">
                <a:tc>
                  <a:txBody>
                    <a:bodyPr/>
                    <a:lstStyle/>
                    <a:p>
                      <a:pPr algn="ctr"/>
                      <a:r>
                        <a:rPr lang="en-US" dirty="0"/>
                        <a:t>Isobutane, iC4 (gal)</a:t>
                      </a:r>
                    </a:p>
                  </a:txBody>
                  <a:tcPr anchor="ctr"/>
                </a:tc>
                <a:tc>
                  <a:txBody>
                    <a:bodyPr/>
                    <a:lstStyle/>
                    <a:p>
                      <a:pPr algn="ctr"/>
                      <a:r>
                        <a:rPr lang="en-US" dirty="0"/>
                        <a:t>1959.8497</a:t>
                      </a:r>
                    </a:p>
                  </a:txBody>
                  <a:tcPr anchor="ctr"/>
                </a:tc>
                <a:tc>
                  <a:txBody>
                    <a:bodyPr/>
                    <a:lstStyle/>
                    <a:p>
                      <a:pPr algn="ctr"/>
                      <a:r>
                        <a:rPr lang="en-US" dirty="0"/>
                        <a:t>3268.7102</a:t>
                      </a:r>
                    </a:p>
                  </a:txBody>
                  <a:tcPr anchor="ctr"/>
                </a:tc>
                <a:tc>
                  <a:txBody>
                    <a:bodyPr/>
                    <a:lstStyle/>
                    <a:p>
                      <a:pPr algn="ctr"/>
                      <a:r>
                        <a:rPr lang="en-US" dirty="0"/>
                        <a:t>5228.5598</a:t>
                      </a:r>
                    </a:p>
                  </a:txBody>
                  <a:tcPr anchor="ctr"/>
                </a:tc>
                <a:extLst>
                  <a:ext uri="{0D108BD9-81ED-4DB2-BD59-A6C34878D82A}">
                    <a16:rowId xmlns:a16="http://schemas.microsoft.com/office/drawing/2014/main" val="2916609869"/>
                  </a:ext>
                </a:extLst>
              </a:tr>
              <a:tr h="370840">
                <a:tc>
                  <a:txBody>
                    <a:bodyPr/>
                    <a:lstStyle/>
                    <a:p>
                      <a:pPr algn="ctr"/>
                      <a:r>
                        <a:rPr lang="en-US" dirty="0"/>
                        <a:t>Normal Butane, nC4 (gal)</a:t>
                      </a:r>
                    </a:p>
                  </a:txBody>
                  <a:tcPr anchor="ctr"/>
                </a:tc>
                <a:tc>
                  <a:txBody>
                    <a:bodyPr/>
                    <a:lstStyle/>
                    <a:p>
                      <a:pPr algn="ctr"/>
                      <a:r>
                        <a:rPr lang="en-US" dirty="0"/>
                        <a:t>1588.4134</a:t>
                      </a:r>
                    </a:p>
                  </a:txBody>
                  <a:tcPr anchor="ctr"/>
                </a:tc>
                <a:tc>
                  <a:txBody>
                    <a:bodyPr/>
                    <a:lstStyle/>
                    <a:p>
                      <a:pPr algn="ctr"/>
                      <a:r>
                        <a:rPr lang="en-US" dirty="0"/>
                        <a:t>2519.2534</a:t>
                      </a:r>
                    </a:p>
                  </a:txBody>
                  <a:tcPr anchor="ctr"/>
                </a:tc>
                <a:tc>
                  <a:txBody>
                    <a:bodyPr/>
                    <a:lstStyle/>
                    <a:p>
                      <a:pPr algn="ctr"/>
                      <a:r>
                        <a:rPr lang="en-US" dirty="0"/>
                        <a:t>4107.6668</a:t>
                      </a:r>
                    </a:p>
                  </a:txBody>
                  <a:tcPr anchor="ctr"/>
                </a:tc>
                <a:extLst>
                  <a:ext uri="{0D108BD9-81ED-4DB2-BD59-A6C34878D82A}">
                    <a16:rowId xmlns:a16="http://schemas.microsoft.com/office/drawing/2014/main" val="365632643"/>
                  </a:ext>
                </a:extLst>
              </a:tr>
              <a:tr h="370840">
                <a:tc>
                  <a:txBody>
                    <a:bodyPr/>
                    <a:lstStyle/>
                    <a:p>
                      <a:pPr algn="ctr"/>
                      <a:r>
                        <a:rPr lang="en-US" dirty="0" err="1"/>
                        <a:t>Isopentane</a:t>
                      </a:r>
                      <a:r>
                        <a:rPr lang="en-US" dirty="0"/>
                        <a:t>, iC5 (gal)</a:t>
                      </a:r>
                    </a:p>
                  </a:txBody>
                  <a:tcPr anchor="ctr"/>
                </a:tc>
                <a:tc>
                  <a:txBody>
                    <a:bodyPr/>
                    <a:lstStyle/>
                    <a:p>
                      <a:pPr algn="ctr"/>
                      <a:r>
                        <a:rPr lang="en-US" dirty="0"/>
                        <a:t>1475.0762</a:t>
                      </a:r>
                    </a:p>
                  </a:txBody>
                  <a:tcPr anchor="ctr"/>
                </a:tc>
                <a:tc>
                  <a:txBody>
                    <a:bodyPr/>
                    <a:lstStyle/>
                    <a:p>
                      <a:pPr algn="ctr"/>
                      <a:r>
                        <a:rPr lang="en-US" dirty="0"/>
                        <a:t>1968.1495</a:t>
                      </a:r>
                    </a:p>
                  </a:txBody>
                  <a:tcPr anchor="ctr"/>
                </a:tc>
                <a:tc>
                  <a:txBody>
                    <a:bodyPr/>
                    <a:lstStyle/>
                    <a:p>
                      <a:pPr algn="ctr"/>
                      <a:r>
                        <a:rPr lang="en-US" dirty="0"/>
                        <a:t>3443.2257</a:t>
                      </a:r>
                    </a:p>
                  </a:txBody>
                  <a:tcPr anchor="ctr"/>
                </a:tc>
                <a:extLst>
                  <a:ext uri="{0D108BD9-81ED-4DB2-BD59-A6C34878D82A}">
                    <a16:rowId xmlns:a16="http://schemas.microsoft.com/office/drawing/2014/main" val="2545464307"/>
                  </a:ext>
                </a:extLst>
              </a:tr>
              <a:tr h="370840">
                <a:tc>
                  <a:txBody>
                    <a:bodyPr/>
                    <a:lstStyle/>
                    <a:p>
                      <a:pPr algn="ctr"/>
                      <a:r>
                        <a:rPr lang="en-US" dirty="0"/>
                        <a:t>Normal Pentane, nC5 (gal)</a:t>
                      </a:r>
                    </a:p>
                  </a:txBody>
                  <a:tcPr anchor="ctr"/>
                </a:tc>
                <a:tc>
                  <a:txBody>
                    <a:bodyPr/>
                    <a:lstStyle/>
                    <a:p>
                      <a:pPr algn="ctr"/>
                      <a:r>
                        <a:rPr lang="en-US" dirty="0"/>
                        <a:t>1462.0630</a:t>
                      </a:r>
                    </a:p>
                  </a:txBody>
                  <a:tcPr anchor="ctr"/>
                </a:tc>
                <a:tc>
                  <a:txBody>
                    <a:bodyPr/>
                    <a:lstStyle/>
                    <a:p>
                      <a:pPr algn="ctr"/>
                      <a:r>
                        <a:rPr lang="en-US" dirty="0"/>
                        <a:t>1828.8623</a:t>
                      </a:r>
                    </a:p>
                  </a:txBody>
                  <a:tcPr anchor="ctr"/>
                </a:tc>
                <a:tc>
                  <a:txBody>
                    <a:bodyPr/>
                    <a:lstStyle/>
                    <a:p>
                      <a:pPr algn="ctr"/>
                      <a:r>
                        <a:rPr lang="en-US" dirty="0"/>
                        <a:t>3290.9253</a:t>
                      </a:r>
                    </a:p>
                  </a:txBody>
                  <a:tcPr anchor="ctr"/>
                </a:tc>
                <a:extLst>
                  <a:ext uri="{0D108BD9-81ED-4DB2-BD59-A6C34878D82A}">
                    <a16:rowId xmlns:a16="http://schemas.microsoft.com/office/drawing/2014/main" val="4108118206"/>
                  </a:ext>
                </a:extLst>
              </a:tr>
              <a:tr h="370840">
                <a:tc>
                  <a:txBody>
                    <a:bodyPr/>
                    <a:lstStyle/>
                    <a:p>
                      <a:pPr algn="ctr"/>
                      <a:r>
                        <a:rPr lang="en-US" dirty="0"/>
                        <a:t>Hexane Plus, nC6+ (gal)</a:t>
                      </a:r>
                    </a:p>
                  </a:txBody>
                  <a:tcPr anchor="ctr"/>
                </a:tc>
                <a:tc>
                  <a:txBody>
                    <a:bodyPr/>
                    <a:lstStyle/>
                    <a:p>
                      <a:pPr algn="ctr"/>
                      <a:r>
                        <a:rPr lang="en-US" dirty="0"/>
                        <a:t>2208.6467</a:t>
                      </a:r>
                    </a:p>
                  </a:txBody>
                  <a:tcPr anchor="ctr"/>
                </a:tc>
                <a:tc>
                  <a:txBody>
                    <a:bodyPr/>
                    <a:lstStyle/>
                    <a:p>
                      <a:pPr algn="ctr"/>
                      <a:r>
                        <a:rPr lang="en-US" dirty="0"/>
                        <a:t>1897.4341</a:t>
                      </a:r>
                    </a:p>
                  </a:txBody>
                  <a:tcPr anchor="ctr"/>
                </a:tc>
                <a:tc>
                  <a:txBody>
                    <a:bodyPr/>
                    <a:lstStyle/>
                    <a:p>
                      <a:pPr algn="ctr"/>
                      <a:r>
                        <a:rPr lang="en-US" dirty="0"/>
                        <a:t>4106.0808</a:t>
                      </a:r>
                    </a:p>
                  </a:txBody>
                  <a:tcPr anchor="ctr"/>
                </a:tc>
                <a:extLst>
                  <a:ext uri="{0D108BD9-81ED-4DB2-BD59-A6C34878D82A}">
                    <a16:rowId xmlns:a16="http://schemas.microsoft.com/office/drawing/2014/main" val="651018419"/>
                  </a:ext>
                </a:extLst>
              </a:tr>
              <a:tr h="370840">
                <a:tc>
                  <a:txBody>
                    <a:bodyPr/>
                    <a:lstStyle/>
                    <a:p>
                      <a:pPr algn="ctr"/>
                      <a:r>
                        <a:rPr lang="en-US" dirty="0"/>
                        <a:t>Residue (MMBtu)</a:t>
                      </a:r>
                    </a:p>
                  </a:txBody>
                  <a:tcPr anchor="ctr"/>
                </a:tc>
                <a:tc>
                  <a:txBody>
                    <a:bodyPr/>
                    <a:lstStyle/>
                    <a:p>
                      <a:pPr algn="ctr"/>
                      <a:r>
                        <a:rPr lang="en-US" dirty="0"/>
                        <a:t>8561.1858</a:t>
                      </a:r>
                    </a:p>
                  </a:txBody>
                  <a:tcPr anchor="ctr"/>
                </a:tc>
                <a:tc>
                  <a:txBody>
                    <a:bodyPr/>
                    <a:lstStyle/>
                    <a:p>
                      <a:pPr algn="ctr"/>
                      <a:r>
                        <a:rPr lang="en-US" dirty="0"/>
                        <a:t>5772.8200</a:t>
                      </a:r>
                    </a:p>
                  </a:txBody>
                  <a:tcPr anchor="ctr"/>
                </a:tc>
                <a:tc>
                  <a:txBody>
                    <a:bodyPr/>
                    <a:lstStyle/>
                    <a:p>
                      <a:pPr algn="ctr"/>
                      <a:r>
                        <a:rPr lang="en-US" dirty="0"/>
                        <a:t>14,334.0059</a:t>
                      </a:r>
                    </a:p>
                  </a:txBody>
                  <a:tcPr anchor="ctr"/>
                </a:tc>
                <a:extLst>
                  <a:ext uri="{0D108BD9-81ED-4DB2-BD59-A6C34878D82A}">
                    <a16:rowId xmlns:a16="http://schemas.microsoft.com/office/drawing/2014/main" val="1674899275"/>
                  </a:ext>
                </a:extLst>
              </a:tr>
            </a:tbl>
          </a:graphicData>
        </a:graphic>
      </p:graphicFrame>
      <p:sp>
        <p:nvSpPr>
          <p:cNvPr id="4" name="TextBox 3">
            <a:extLst>
              <a:ext uri="{FF2B5EF4-FFF2-40B4-BE49-F238E27FC236}">
                <a16:creationId xmlns:a16="http://schemas.microsoft.com/office/drawing/2014/main" id="{AF5D0E69-BA4B-47B2-AB68-5B1D63B8F24E}"/>
              </a:ext>
            </a:extLst>
          </p:cNvPr>
          <p:cNvSpPr txBox="1"/>
          <p:nvPr/>
        </p:nvSpPr>
        <p:spPr>
          <a:xfrm>
            <a:off x="2636668" y="5273337"/>
            <a:ext cx="8629095" cy="830997"/>
          </a:xfrm>
          <a:prstGeom prst="rect">
            <a:avLst/>
          </a:prstGeom>
          <a:noFill/>
        </p:spPr>
        <p:txBody>
          <a:bodyPr wrap="square" rtlCol="0">
            <a:spAutoFit/>
          </a:bodyPr>
          <a:lstStyle/>
          <a:p>
            <a:r>
              <a:rPr lang="en-US" sz="2400" b="1" dirty="0"/>
              <a:t>Remember:</a:t>
            </a:r>
            <a:r>
              <a:rPr lang="en-US" sz="2400" dirty="0"/>
              <a:t> Totals must match plant settlement statement values!  If they don’t, then audit for deductions or mathematical errors.</a:t>
            </a:r>
          </a:p>
        </p:txBody>
      </p:sp>
    </p:spTree>
    <p:extLst>
      <p:ext uri="{BB962C8B-B14F-4D97-AF65-F5344CB8AC3E}">
        <p14:creationId xmlns:p14="http://schemas.microsoft.com/office/powerpoint/2010/main" val="4114591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2B4559-A24A-476C-B317-4DE2B70BC6EC}"/>
              </a:ext>
            </a:extLst>
          </p:cNvPr>
          <p:cNvSpPr txBox="1"/>
          <p:nvPr/>
        </p:nvSpPr>
        <p:spPr>
          <a:xfrm>
            <a:off x="5147714" y="2806557"/>
            <a:ext cx="2318406" cy="646331"/>
          </a:xfrm>
          <a:prstGeom prst="rect">
            <a:avLst/>
          </a:prstGeom>
          <a:noFill/>
        </p:spPr>
        <p:txBody>
          <a:bodyPr wrap="square" rtlCol="0">
            <a:spAutoFit/>
          </a:bodyPr>
          <a:lstStyle/>
          <a:p>
            <a:r>
              <a:rPr lang="en-US" sz="3600" dirty="0"/>
              <a:t>Questions?</a:t>
            </a:r>
          </a:p>
        </p:txBody>
      </p:sp>
    </p:spTree>
    <p:extLst>
      <p:ext uri="{BB962C8B-B14F-4D97-AF65-F5344CB8AC3E}">
        <p14:creationId xmlns:p14="http://schemas.microsoft.com/office/powerpoint/2010/main" val="2839578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EAD93-EAAC-4025-9D71-F68AA29706D9}"/>
              </a:ext>
            </a:extLst>
          </p:cNvPr>
          <p:cNvSpPr txBox="1"/>
          <p:nvPr/>
        </p:nvSpPr>
        <p:spPr>
          <a:xfrm>
            <a:off x="1624615" y="106533"/>
            <a:ext cx="5991256" cy="646331"/>
          </a:xfrm>
          <a:prstGeom prst="rect">
            <a:avLst/>
          </a:prstGeom>
          <a:noFill/>
        </p:spPr>
        <p:txBody>
          <a:bodyPr wrap="none" rtlCol="0">
            <a:spAutoFit/>
          </a:bodyPr>
          <a:lstStyle/>
          <a:p>
            <a:r>
              <a:rPr lang="en-US" sz="3600" dirty="0"/>
              <a:t>References and Image Sources</a:t>
            </a:r>
          </a:p>
        </p:txBody>
      </p:sp>
      <p:sp>
        <p:nvSpPr>
          <p:cNvPr id="3" name="TextBox 2">
            <a:extLst>
              <a:ext uri="{FF2B5EF4-FFF2-40B4-BE49-F238E27FC236}">
                <a16:creationId xmlns:a16="http://schemas.microsoft.com/office/drawing/2014/main" id="{3AD6C8B9-736B-4CC1-9A60-21F0EE565E3A}"/>
              </a:ext>
            </a:extLst>
          </p:cNvPr>
          <p:cNvSpPr txBox="1"/>
          <p:nvPr/>
        </p:nvSpPr>
        <p:spPr>
          <a:xfrm>
            <a:off x="1624615" y="1022412"/>
            <a:ext cx="10422383"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Jack: </a:t>
            </a:r>
            <a:r>
              <a:rPr lang="en-US" sz="2400" dirty="0">
                <a:hlinkClick r:id="rId2"/>
              </a:rPr>
              <a:t>https://pixabay.com/en/bread-loaf-baker-baked-1084016/</a:t>
            </a:r>
            <a:endParaRPr lang="en-US" sz="2400" dirty="0">
              <a:hlinkClick r:id="rId3"/>
            </a:endParaRPr>
          </a:p>
          <a:p>
            <a:pPr marL="342900" indent="-342900">
              <a:buFont typeface="Arial" panose="020B0604020202020204" pitchFamily="34" charset="0"/>
              <a:buChar char="•"/>
            </a:pPr>
            <a:r>
              <a:rPr lang="en-US" sz="2400" dirty="0"/>
              <a:t>Barb: </a:t>
            </a:r>
            <a:r>
              <a:rPr lang="en-US" sz="2400" dirty="0">
                <a:hlinkClick r:id="rId3"/>
              </a:rPr>
              <a:t>https://pixabay.com/en/baker-cooking-prepare-woman-1296062/</a:t>
            </a:r>
            <a:endParaRPr lang="en-US" sz="2400" dirty="0"/>
          </a:p>
          <a:p>
            <a:pPr marL="342900" indent="-342900">
              <a:buFont typeface="Arial" panose="020B0604020202020204" pitchFamily="34" charset="0"/>
              <a:buChar char="•"/>
            </a:pPr>
            <a:r>
              <a:rPr lang="en-US" sz="2400" dirty="0"/>
              <a:t>Raul: </a:t>
            </a:r>
            <a:r>
              <a:rPr lang="en-US" sz="2400" dirty="0">
                <a:hlinkClick r:id="rId4"/>
              </a:rPr>
              <a:t>https://svgsilh.com/image/29205.html</a:t>
            </a:r>
            <a:r>
              <a:rPr lang="en-US" sz="2400" dirty="0"/>
              <a:t> </a:t>
            </a:r>
          </a:p>
          <a:p>
            <a:pPr marL="342900" indent="-342900">
              <a:buFont typeface="Arial" panose="020B0604020202020204" pitchFamily="34" charset="0"/>
              <a:buChar char="•"/>
            </a:pPr>
            <a:r>
              <a:rPr lang="en-US" sz="2400" dirty="0"/>
              <a:t>Gas prices: </a:t>
            </a:r>
            <a:r>
              <a:rPr lang="en-US" sz="2400" dirty="0">
                <a:hlinkClick r:id="rId5"/>
              </a:rPr>
              <a:t>https://www.eia.gov/dnav/ng/ng_pri_fut_s1_d.htm</a:t>
            </a:r>
            <a:r>
              <a:rPr lang="en-US" sz="2400" dirty="0"/>
              <a:t> </a:t>
            </a:r>
          </a:p>
          <a:p>
            <a:pPr marL="342900" indent="-342900">
              <a:buFont typeface="Arial" panose="020B0604020202020204" pitchFamily="34" charset="0"/>
              <a:buChar char="•"/>
            </a:pPr>
            <a:r>
              <a:rPr lang="en-US" sz="2400" dirty="0"/>
              <a:t>Mr. Mole: </a:t>
            </a:r>
            <a:r>
              <a:rPr lang="en-US" sz="2400" dirty="0">
                <a:hlinkClick r:id="rId6"/>
              </a:rPr>
              <a:t>https://commons.wikimedia.org/wiki/File:Mr_Mole.jpg</a:t>
            </a:r>
            <a:r>
              <a:rPr lang="en-US" sz="2400" dirty="0"/>
              <a:t> </a:t>
            </a:r>
          </a:p>
          <a:p>
            <a:pPr marL="342900" indent="-342900">
              <a:buFont typeface="Arial" panose="020B0604020202020204" pitchFamily="34" charset="0"/>
              <a:buChar char="•"/>
            </a:pPr>
            <a:r>
              <a:rPr lang="en-US" sz="2400" dirty="0"/>
              <a:t>Axe: </a:t>
            </a:r>
            <a:r>
              <a:rPr lang="en-US" sz="2400" dirty="0">
                <a:hlinkClick r:id="rId7"/>
              </a:rPr>
              <a:t>https://commons.wikimedia.org/wiki/File:Axe_-_Vector_Art.svg</a:t>
            </a:r>
            <a:r>
              <a:rPr lang="en-US" sz="2400" dirty="0"/>
              <a:t> </a:t>
            </a:r>
          </a:p>
          <a:p>
            <a:pPr marL="342900" indent="-342900">
              <a:buFont typeface="Arial" panose="020B0604020202020204" pitchFamily="34" charset="0"/>
              <a:buChar char="•"/>
            </a:pPr>
            <a:r>
              <a:rPr lang="en-US" sz="2400" dirty="0"/>
              <a:t>Methane: </a:t>
            </a:r>
            <a:r>
              <a:rPr lang="en-US" sz="2400" dirty="0">
                <a:hlinkClick r:id="rId8"/>
              </a:rPr>
              <a:t>https://te.m.wikipedia.org/wiki/%E0%B0%A6%E0%B0%B8%E0%B1%8D%E0%B0%A4%E0%B1%8D%E0%B0%B0%E0%B0%82:Methane-2D-flat-small.png</a:t>
            </a:r>
            <a:r>
              <a:rPr lang="en-US" sz="2400" dirty="0"/>
              <a:t> </a:t>
            </a:r>
          </a:p>
          <a:p>
            <a:pPr marL="342900" indent="-342900">
              <a:buFont typeface="Arial" panose="020B0604020202020204" pitchFamily="34" charset="0"/>
              <a:buChar char="•"/>
            </a:pPr>
            <a:r>
              <a:rPr lang="en-US" sz="2400" dirty="0"/>
              <a:t>Ethane: </a:t>
            </a:r>
            <a:r>
              <a:rPr lang="en-US" sz="2400" dirty="0">
                <a:hlinkClick r:id="rId9"/>
              </a:rPr>
              <a:t>https://commons.wikimedia.org/wiki/File:Ethan_Lewis.svg</a:t>
            </a:r>
            <a:r>
              <a:rPr lang="en-US" sz="2400" dirty="0"/>
              <a:t> </a:t>
            </a:r>
          </a:p>
          <a:p>
            <a:pPr marL="342900" indent="-342900">
              <a:buFont typeface="Arial" panose="020B0604020202020204" pitchFamily="34" charset="0"/>
              <a:buChar char="•"/>
            </a:pPr>
            <a:r>
              <a:rPr lang="en-US" sz="2400" dirty="0"/>
              <a:t>Water Condensation: </a:t>
            </a:r>
            <a:r>
              <a:rPr lang="en-US" sz="2400" dirty="0">
                <a:hlinkClick r:id="rId10"/>
              </a:rPr>
              <a:t>https://pixnio.com/nature-landscapes/water-dew-drops/wet-nature-rain-dew-water-liquid-condensation-reflection</a:t>
            </a:r>
            <a:r>
              <a:rPr lang="en-US" sz="2400" dirty="0"/>
              <a:t> </a:t>
            </a:r>
          </a:p>
        </p:txBody>
      </p:sp>
    </p:spTree>
    <p:extLst>
      <p:ext uri="{BB962C8B-B14F-4D97-AF65-F5344CB8AC3E}">
        <p14:creationId xmlns:p14="http://schemas.microsoft.com/office/powerpoint/2010/main" val="939105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EAD93-EAAC-4025-9D71-F68AA29706D9}"/>
              </a:ext>
            </a:extLst>
          </p:cNvPr>
          <p:cNvSpPr txBox="1"/>
          <p:nvPr/>
        </p:nvSpPr>
        <p:spPr>
          <a:xfrm>
            <a:off x="1624615" y="106533"/>
            <a:ext cx="5991256" cy="646331"/>
          </a:xfrm>
          <a:prstGeom prst="rect">
            <a:avLst/>
          </a:prstGeom>
          <a:noFill/>
        </p:spPr>
        <p:txBody>
          <a:bodyPr wrap="none" rtlCol="0">
            <a:spAutoFit/>
          </a:bodyPr>
          <a:lstStyle/>
          <a:p>
            <a:r>
              <a:rPr lang="en-US" sz="3600" dirty="0"/>
              <a:t>References and Image Sources</a:t>
            </a:r>
          </a:p>
        </p:txBody>
      </p:sp>
      <p:sp>
        <p:nvSpPr>
          <p:cNvPr id="3" name="TextBox 2">
            <a:extLst>
              <a:ext uri="{FF2B5EF4-FFF2-40B4-BE49-F238E27FC236}">
                <a16:creationId xmlns:a16="http://schemas.microsoft.com/office/drawing/2014/main" id="{3AD6C8B9-736B-4CC1-9A60-21F0EE565E3A}"/>
              </a:ext>
            </a:extLst>
          </p:cNvPr>
          <p:cNvSpPr txBox="1"/>
          <p:nvPr/>
        </p:nvSpPr>
        <p:spPr>
          <a:xfrm>
            <a:off x="1624615" y="1022412"/>
            <a:ext cx="10422383"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Still: </a:t>
            </a:r>
            <a:r>
              <a:rPr lang="en-US" sz="2400" dirty="0">
                <a:hlinkClick r:id="rId2"/>
              </a:rPr>
              <a:t>https://commons.wikimedia.org/wiki/File:Alambique_de_destilaci%C3%B3n.jpg</a:t>
            </a:r>
            <a:r>
              <a:rPr lang="en-US" sz="2400" dirty="0"/>
              <a:t> </a:t>
            </a:r>
          </a:p>
          <a:p>
            <a:pPr marL="342900" indent="-342900">
              <a:buFont typeface="Arial" panose="020B0604020202020204" pitchFamily="34" charset="0"/>
              <a:buChar char="•"/>
            </a:pPr>
            <a:r>
              <a:rPr lang="en-US" sz="2400" dirty="0"/>
              <a:t>Multicomponent Phase Diagram: </a:t>
            </a:r>
            <a:r>
              <a:rPr lang="en-US" sz="2400" dirty="0">
                <a:hlinkClick r:id="rId3"/>
              </a:rPr>
              <a:t>https://www.e-education.psu.edu/png520/m4_p3.html</a:t>
            </a:r>
            <a:r>
              <a:rPr lang="en-US" sz="2400" dirty="0"/>
              <a:t> </a:t>
            </a:r>
          </a:p>
          <a:p>
            <a:pPr marL="342900" indent="-342900">
              <a:buFont typeface="Arial" panose="020B0604020202020204" pitchFamily="34" charset="0"/>
              <a:buChar char="•"/>
            </a:pPr>
            <a:r>
              <a:rPr lang="en-US" sz="2400" dirty="0"/>
              <a:t>Supercritical CO2: </a:t>
            </a:r>
            <a:r>
              <a:rPr lang="en-US" sz="2400" dirty="0">
                <a:hlinkClick r:id="rId4"/>
              </a:rPr>
              <a:t>https://www.youtube.com/watch?v=GEr3NxsPTOA</a:t>
            </a:r>
            <a:r>
              <a:rPr lang="en-US" sz="2400" dirty="0"/>
              <a:t> </a:t>
            </a:r>
          </a:p>
          <a:p>
            <a:pPr marL="342900" indent="-342900">
              <a:buFont typeface="Arial" panose="020B0604020202020204" pitchFamily="34" charset="0"/>
              <a:buChar char="•"/>
            </a:pPr>
            <a:r>
              <a:rPr lang="en-US" sz="2400" dirty="0"/>
              <a:t>Lee-</a:t>
            </a:r>
            <a:r>
              <a:rPr lang="en-US" sz="2400" dirty="0" err="1"/>
              <a:t>Kesler</a:t>
            </a:r>
            <a:r>
              <a:rPr lang="en-US" sz="2400" dirty="0"/>
              <a:t> Correlations: </a:t>
            </a:r>
            <a:r>
              <a:rPr lang="en-US" sz="2400" dirty="0">
                <a:hlinkClick r:id="rId5"/>
              </a:rPr>
              <a:t>http://dns2.asia.edu.tw/~ysho/YSHO-English/1000%20CE/PDF/AIChE%20J21,%20510.pdf</a:t>
            </a:r>
            <a:r>
              <a:rPr lang="en-US" sz="2400" dirty="0"/>
              <a:t> </a:t>
            </a:r>
          </a:p>
        </p:txBody>
      </p:sp>
    </p:spTree>
    <p:extLst>
      <p:ext uri="{BB962C8B-B14F-4D97-AF65-F5344CB8AC3E}">
        <p14:creationId xmlns:p14="http://schemas.microsoft.com/office/powerpoint/2010/main" val="334176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410CC-9FD8-4330-BE17-87AC7F1CA5B4}"/>
              </a:ext>
            </a:extLst>
          </p:cNvPr>
          <p:cNvSpPr txBox="1"/>
          <p:nvPr/>
        </p:nvSpPr>
        <p:spPr>
          <a:xfrm>
            <a:off x="1704508" y="195309"/>
            <a:ext cx="10087249" cy="646331"/>
          </a:xfrm>
          <a:prstGeom prst="rect">
            <a:avLst/>
          </a:prstGeom>
          <a:noFill/>
        </p:spPr>
        <p:txBody>
          <a:bodyPr wrap="none" rtlCol="0">
            <a:spAutoFit/>
          </a:bodyPr>
          <a:lstStyle/>
          <a:p>
            <a:r>
              <a:rPr lang="en-US" sz="3600" dirty="0"/>
              <a:t>Completeness and Consistency are Critical Elements</a:t>
            </a:r>
          </a:p>
        </p:txBody>
      </p:sp>
      <p:sp>
        <p:nvSpPr>
          <p:cNvPr id="3" name="TextBox 2">
            <a:extLst>
              <a:ext uri="{FF2B5EF4-FFF2-40B4-BE49-F238E27FC236}">
                <a16:creationId xmlns:a16="http://schemas.microsoft.com/office/drawing/2014/main" id="{D445D84C-C611-4E89-A4AC-01D196B44BEA}"/>
              </a:ext>
            </a:extLst>
          </p:cNvPr>
          <p:cNvSpPr txBox="1"/>
          <p:nvPr/>
        </p:nvSpPr>
        <p:spPr>
          <a:xfrm>
            <a:off x="1704508" y="978024"/>
            <a:ext cx="7197483"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t>An allocation system must fully capture asset value</a:t>
            </a:r>
          </a:p>
          <a:p>
            <a:pPr marL="342900" indent="-342900">
              <a:buFont typeface="Arial" panose="020B0604020202020204" pitchFamily="34" charset="0"/>
              <a:buChar char="•"/>
            </a:pPr>
            <a:r>
              <a:rPr lang="en-US" sz="2400" dirty="0"/>
              <a:t>A single, consistent methodology must be used</a:t>
            </a:r>
          </a:p>
          <a:p>
            <a:pPr marL="342900" indent="-342900">
              <a:buFont typeface="Arial" panose="020B0604020202020204" pitchFamily="34" charset="0"/>
              <a:buChar char="•"/>
            </a:pPr>
            <a:r>
              <a:rPr lang="en-US" sz="2400" dirty="0"/>
              <a:t>Completeness and consistency lead to equitability</a:t>
            </a:r>
          </a:p>
        </p:txBody>
      </p:sp>
      <p:graphicFrame>
        <p:nvGraphicFramePr>
          <p:cNvPr id="4" name="Table 3">
            <a:extLst>
              <a:ext uri="{FF2B5EF4-FFF2-40B4-BE49-F238E27FC236}">
                <a16:creationId xmlns:a16="http://schemas.microsoft.com/office/drawing/2014/main" id="{E4F42943-BA74-47BF-A20D-78CBCB7F911E}"/>
              </a:ext>
            </a:extLst>
          </p:cNvPr>
          <p:cNvGraphicFramePr>
            <a:graphicFrameLocks noGrp="1"/>
          </p:cNvGraphicFramePr>
          <p:nvPr>
            <p:extLst>
              <p:ext uri="{D42A27DB-BD31-4B8C-83A1-F6EECF244321}">
                <p14:modId xmlns:p14="http://schemas.microsoft.com/office/powerpoint/2010/main" val="3260364864"/>
              </p:ext>
            </p:extLst>
          </p:nvPr>
        </p:nvGraphicFramePr>
        <p:xfrm>
          <a:off x="1426268" y="2607702"/>
          <a:ext cx="10617695" cy="2599412"/>
        </p:xfrm>
        <a:graphic>
          <a:graphicData uri="http://schemas.openxmlformats.org/drawingml/2006/table">
            <a:tbl>
              <a:tblPr firstRow="1" bandRow="1">
                <a:tableStyleId>{5C22544A-7EE6-4342-B048-85BDC9FD1C3A}</a:tableStyleId>
              </a:tblPr>
              <a:tblGrid>
                <a:gridCol w="2737359">
                  <a:extLst>
                    <a:ext uri="{9D8B030D-6E8A-4147-A177-3AD203B41FA5}">
                      <a16:colId xmlns:a16="http://schemas.microsoft.com/office/drawing/2014/main" val="1176979860"/>
                    </a:ext>
                  </a:extLst>
                </a:gridCol>
                <a:gridCol w="1509719">
                  <a:extLst>
                    <a:ext uri="{9D8B030D-6E8A-4147-A177-3AD203B41FA5}">
                      <a16:colId xmlns:a16="http://schemas.microsoft.com/office/drawing/2014/main" val="312415053"/>
                    </a:ext>
                  </a:extLst>
                </a:gridCol>
                <a:gridCol w="2123539">
                  <a:extLst>
                    <a:ext uri="{9D8B030D-6E8A-4147-A177-3AD203B41FA5}">
                      <a16:colId xmlns:a16="http://schemas.microsoft.com/office/drawing/2014/main" val="1533092924"/>
                    </a:ext>
                  </a:extLst>
                </a:gridCol>
                <a:gridCol w="2123539">
                  <a:extLst>
                    <a:ext uri="{9D8B030D-6E8A-4147-A177-3AD203B41FA5}">
                      <a16:colId xmlns:a16="http://schemas.microsoft.com/office/drawing/2014/main" val="1748487504"/>
                    </a:ext>
                  </a:extLst>
                </a:gridCol>
                <a:gridCol w="2123539">
                  <a:extLst>
                    <a:ext uri="{9D8B030D-6E8A-4147-A177-3AD203B41FA5}">
                      <a16:colId xmlns:a16="http://schemas.microsoft.com/office/drawing/2014/main" val="4196623733"/>
                    </a:ext>
                  </a:extLst>
                </a:gridCol>
              </a:tblGrid>
              <a:tr h="601196">
                <a:tc>
                  <a:txBody>
                    <a:bodyPr/>
                    <a:lstStyle/>
                    <a:p>
                      <a:pPr algn="ctr"/>
                      <a:r>
                        <a:rPr lang="en-US" sz="2400" b="1" dirty="0"/>
                        <a:t>July 2018</a:t>
                      </a:r>
                    </a:p>
                  </a:txBody>
                  <a:tcPr anchor="ctr"/>
                </a:tc>
                <a:tc>
                  <a:txBody>
                    <a:bodyPr/>
                    <a:lstStyle/>
                    <a:p>
                      <a:pPr algn="ctr"/>
                      <a:r>
                        <a:rPr lang="en-US" sz="2400" b="1" dirty="0"/>
                        <a:t>Jack</a:t>
                      </a:r>
                    </a:p>
                  </a:txBody>
                  <a:tcPr anchor="ctr"/>
                </a:tc>
                <a:tc>
                  <a:txBody>
                    <a:bodyPr/>
                    <a:lstStyle/>
                    <a:p>
                      <a:pPr algn="ctr"/>
                      <a:r>
                        <a:rPr lang="en-US" sz="2400" b="1" dirty="0"/>
                        <a:t>Barb</a:t>
                      </a:r>
                    </a:p>
                  </a:txBody>
                  <a:tcPr anchor="ctr"/>
                </a:tc>
                <a:tc>
                  <a:txBody>
                    <a:bodyPr/>
                    <a:lstStyle/>
                    <a:p>
                      <a:pPr algn="ctr"/>
                      <a:r>
                        <a:rPr lang="en-US" sz="2400" b="1" dirty="0"/>
                        <a:t>Raul</a:t>
                      </a:r>
                    </a:p>
                  </a:txBody>
                  <a:tcPr anchor="ctr"/>
                </a:tc>
                <a:tc>
                  <a:txBody>
                    <a:bodyPr/>
                    <a:lstStyle/>
                    <a:p>
                      <a:pPr algn="ctr"/>
                      <a:r>
                        <a:rPr lang="en-US" sz="2400" b="1" dirty="0"/>
                        <a:t>Total</a:t>
                      </a:r>
                    </a:p>
                  </a:txBody>
                  <a:tcPr anchor="ctr"/>
                </a:tc>
                <a:extLst>
                  <a:ext uri="{0D108BD9-81ED-4DB2-BD59-A6C34878D82A}">
                    <a16:rowId xmlns:a16="http://schemas.microsoft.com/office/drawing/2014/main" val="3298465624"/>
                  </a:ext>
                </a:extLst>
              </a:tr>
              <a:tr h="587628">
                <a:tc>
                  <a:txBody>
                    <a:bodyPr/>
                    <a:lstStyle/>
                    <a:p>
                      <a:pPr algn="ctr"/>
                      <a:r>
                        <a:rPr lang="en-US" sz="2400" dirty="0"/>
                        <a:t>Allocation Factor</a:t>
                      </a:r>
                    </a:p>
                  </a:txBody>
                  <a:tcPr anchor="ctr"/>
                </a:tc>
                <a:tc>
                  <a:txBody>
                    <a:bodyPr/>
                    <a:lstStyle/>
                    <a:p>
                      <a:pPr algn="ctr"/>
                      <a:r>
                        <a:rPr lang="en-US" sz="2400" dirty="0"/>
                        <a:t>0.2895</a:t>
                      </a:r>
                    </a:p>
                  </a:txBody>
                  <a:tcPr anchor="ctr"/>
                </a:tc>
                <a:tc>
                  <a:txBody>
                    <a:bodyPr/>
                    <a:lstStyle/>
                    <a:p>
                      <a:pPr algn="ctr"/>
                      <a:r>
                        <a:rPr lang="en-US" sz="2400" dirty="0"/>
                        <a:t>0.3684</a:t>
                      </a:r>
                    </a:p>
                  </a:txBody>
                  <a:tcPr anchor="ctr"/>
                </a:tc>
                <a:tc>
                  <a:txBody>
                    <a:bodyPr/>
                    <a:lstStyle/>
                    <a:p>
                      <a:pPr algn="ctr"/>
                      <a:r>
                        <a:rPr lang="en-US" sz="2400" dirty="0"/>
                        <a:t>0.3421</a:t>
                      </a:r>
                    </a:p>
                  </a:txBody>
                  <a:tcPr anchor="ctr"/>
                </a:tc>
                <a:tc>
                  <a:txBody>
                    <a:bodyPr/>
                    <a:lstStyle/>
                    <a:p>
                      <a:pPr algn="ctr"/>
                      <a:r>
                        <a:rPr lang="en-US" sz="2400" dirty="0"/>
                        <a:t>1.0000</a:t>
                      </a:r>
                    </a:p>
                  </a:txBody>
                  <a:tcPr anchor="ctr"/>
                </a:tc>
                <a:extLst>
                  <a:ext uri="{0D108BD9-81ED-4DB2-BD59-A6C34878D82A}">
                    <a16:rowId xmlns:a16="http://schemas.microsoft.com/office/drawing/2014/main" val="3845511315"/>
                  </a:ext>
                </a:extLst>
              </a:tr>
              <a:tr h="587628">
                <a:tc>
                  <a:txBody>
                    <a:bodyPr/>
                    <a:lstStyle/>
                    <a:p>
                      <a:pPr algn="ctr"/>
                      <a:r>
                        <a:rPr lang="en-US" sz="2400" dirty="0"/>
                        <a:t>Loaves Sold</a:t>
                      </a:r>
                    </a:p>
                    <a:p>
                      <a:pPr algn="ctr"/>
                      <a:r>
                        <a:rPr lang="en-US" sz="2400" dirty="0"/>
                        <a:t>At $3 Each</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dirty="0"/>
                        <a:t>1820</a:t>
                      </a:r>
                    </a:p>
                  </a:txBody>
                  <a:tcPr anchor="ctr"/>
                </a:tc>
                <a:extLst>
                  <a:ext uri="{0D108BD9-81ED-4DB2-BD59-A6C34878D82A}">
                    <a16:rowId xmlns:a16="http://schemas.microsoft.com/office/drawing/2014/main" val="3866283739"/>
                  </a:ext>
                </a:extLst>
              </a:tr>
              <a:tr h="587628">
                <a:tc>
                  <a:txBody>
                    <a:bodyPr/>
                    <a:lstStyle/>
                    <a:p>
                      <a:pPr algn="ctr"/>
                      <a:r>
                        <a:rPr lang="en-US" sz="2400" dirty="0"/>
                        <a:t>Revenue ($)</a:t>
                      </a:r>
                    </a:p>
                  </a:txBody>
                  <a:tcPr anchor="ctr"/>
                </a:tc>
                <a:tc>
                  <a:txBody>
                    <a:bodyPr/>
                    <a:lstStyle/>
                    <a:p>
                      <a:pPr algn="ctr"/>
                      <a:r>
                        <a:rPr lang="en-US" sz="2400" dirty="0"/>
                        <a:t>1580.53</a:t>
                      </a:r>
                    </a:p>
                  </a:txBody>
                  <a:tcPr anchor="ctr"/>
                </a:tc>
                <a:tc>
                  <a:txBody>
                    <a:bodyPr/>
                    <a:lstStyle/>
                    <a:p>
                      <a:pPr algn="ctr"/>
                      <a:r>
                        <a:rPr lang="en-US" sz="2400" dirty="0"/>
                        <a:t>2011.58</a:t>
                      </a:r>
                    </a:p>
                  </a:txBody>
                  <a:tcPr anchor="ctr"/>
                </a:tc>
                <a:tc>
                  <a:txBody>
                    <a:bodyPr/>
                    <a:lstStyle/>
                    <a:p>
                      <a:pPr algn="ctr"/>
                      <a:r>
                        <a:rPr lang="en-US" sz="2400" dirty="0"/>
                        <a:t>1867.89</a:t>
                      </a:r>
                    </a:p>
                  </a:txBody>
                  <a:tcPr anchor="ctr"/>
                </a:tc>
                <a:tc>
                  <a:txBody>
                    <a:bodyPr/>
                    <a:lstStyle/>
                    <a:p>
                      <a:pPr algn="ctr"/>
                      <a:r>
                        <a:rPr lang="en-US" sz="2400" dirty="0"/>
                        <a:t>5460.00</a:t>
                      </a:r>
                    </a:p>
                  </a:txBody>
                  <a:tcPr anchor="ctr"/>
                </a:tc>
                <a:extLst>
                  <a:ext uri="{0D108BD9-81ED-4DB2-BD59-A6C34878D82A}">
                    <a16:rowId xmlns:a16="http://schemas.microsoft.com/office/drawing/2014/main" val="3165154828"/>
                  </a:ext>
                </a:extLst>
              </a:tr>
            </a:tbl>
          </a:graphicData>
        </a:graphic>
      </p:graphicFrame>
      <p:sp>
        <p:nvSpPr>
          <p:cNvPr id="5" name="TextBox 4">
            <a:extLst>
              <a:ext uri="{FF2B5EF4-FFF2-40B4-BE49-F238E27FC236}">
                <a16:creationId xmlns:a16="http://schemas.microsoft.com/office/drawing/2014/main" id="{E79C6C5D-E96D-4B3C-A752-0DD958FA0B2F}"/>
              </a:ext>
            </a:extLst>
          </p:cNvPr>
          <p:cNvSpPr txBox="1"/>
          <p:nvPr/>
        </p:nvSpPr>
        <p:spPr>
          <a:xfrm>
            <a:off x="2414727" y="5666908"/>
            <a:ext cx="9513827" cy="830997"/>
          </a:xfrm>
          <a:prstGeom prst="rect">
            <a:avLst/>
          </a:prstGeom>
          <a:noFill/>
        </p:spPr>
        <p:txBody>
          <a:bodyPr wrap="square" rtlCol="0">
            <a:spAutoFit/>
          </a:bodyPr>
          <a:lstStyle/>
          <a:p>
            <a:r>
              <a:rPr lang="en-US" sz="2400" dirty="0"/>
              <a:t>Allocation Basis:	(1/3) x Years of Service + (1/3) x Loaves Baked Per Day </a:t>
            </a:r>
          </a:p>
          <a:p>
            <a:r>
              <a:rPr lang="en-US" sz="2400" dirty="0"/>
              <a:t>					+ (1/3) x Compliments Received Per Month</a:t>
            </a:r>
          </a:p>
        </p:txBody>
      </p:sp>
    </p:spTree>
    <p:extLst>
      <p:ext uri="{BB962C8B-B14F-4D97-AF65-F5344CB8AC3E}">
        <p14:creationId xmlns:p14="http://schemas.microsoft.com/office/powerpoint/2010/main" val="1260615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921336D-6B70-49BD-86AB-FD0C4AD381E7}"/>
              </a:ext>
            </a:extLst>
          </p:cNvPr>
          <p:cNvGraphicFramePr>
            <a:graphicFrameLocks noGrp="1"/>
          </p:cNvGraphicFramePr>
          <p:nvPr>
            <p:extLst>
              <p:ext uri="{D42A27DB-BD31-4B8C-83A1-F6EECF244321}">
                <p14:modId xmlns:p14="http://schemas.microsoft.com/office/powerpoint/2010/main" val="3588446581"/>
              </p:ext>
            </p:extLst>
          </p:nvPr>
        </p:nvGraphicFramePr>
        <p:xfrm>
          <a:off x="736847" y="1083072"/>
          <a:ext cx="11327903" cy="3397190"/>
        </p:xfrm>
        <a:graphic>
          <a:graphicData uri="http://schemas.openxmlformats.org/drawingml/2006/table">
            <a:tbl>
              <a:tblPr>
                <a:tableStyleId>{5C22544A-7EE6-4342-B048-85BDC9FD1C3A}</a:tableStyleId>
              </a:tblPr>
              <a:tblGrid>
                <a:gridCol w="2057563">
                  <a:extLst>
                    <a:ext uri="{9D8B030D-6E8A-4147-A177-3AD203B41FA5}">
                      <a16:colId xmlns:a16="http://schemas.microsoft.com/office/drawing/2014/main" val="1234812635"/>
                    </a:ext>
                  </a:extLst>
                </a:gridCol>
                <a:gridCol w="1243582">
                  <a:extLst>
                    <a:ext uri="{9D8B030D-6E8A-4147-A177-3AD203B41FA5}">
                      <a16:colId xmlns:a16="http://schemas.microsoft.com/office/drawing/2014/main" val="3333759531"/>
                    </a:ext>
                  </a:extLst>
                </a:gridCol>
                <a:gridCol w="1085308">
                  <a:extLst>
                    <a:ext uri="{9D8B030D-6E8A-4147-A177-3AD203B41FA5}">
                      <a16:colId xmlns:a16="http://schemas.microsoft.com/office/drawing/2014/main" val="2243717150"/>
                    </a:ext>
                  </a:extLst>
                </a:gridCol>
                <a:gridCol w="1605352">
                  <a:extLst>
                    <a:ext uri="{9D8B030D-6E8A-4147-A177-3AD203B41FA5}">
                      <a16:colId xmlns:a16="http://schemas.microsoft.com/office/drawing/2014/main" val="1166439842"/>
                    </a:ext>
                  </a:extLst>
                </a:gridCol>
                <a:gridCol w="1786237">
                  <a:extLst>
                    <a:ext uri="{9D8B030D-6E8A-4147-A177-3AD203B41FA5}">
                      <a16:colId xmlns:a16="http://schemas.microsoft.com/office/drawing/2014/main" val="3340430253"/>
                    </a:ext>
                  </a:extLst>
                </a:gridCol>
                <a:gridCol w="1944509">
                  <a:extLst>
                    <a:ext uri="{9D8B030D-6E8A-4147-A177-3AD203B41FA5}">
                      <a16:colId xmlns:a16="http://schemas.microsoft.com/office/drawing/2014/main" val="2276555993"/>
                    </a:ext>
                  </a:extLst>
                </a:gridCol>
                <a:gridCol w="1605352">
                  <a:extLst>
                    <a:ext uri="{9D8B030D-6E8A-4147-A177-3AD203B41FA5}">
                      <a16:colId xmlns:a16="http://schemas.microsoft.com/office/drawing/2014/main" val="3730607703"/>
                    </a:ext>
                  </a:extLst>
                </a:gridCol>
              </a:tblGrid>
              <a:tr h="339719">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Years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Loaves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Compliments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Allocation Basis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Allocation Factor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Revenue Share</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7574257"/>
                  </a:ext>
                </a:extLst>
              </a:tr>
              <a:tr h="339719">
                <a:tc>
                  <a:txBody>
                    <a:bodyPr/>
                    <a:lstStyle/>
                    <a:p>
                      <a:pPr algn="l" fontAlgn="b"/>
                      <a:r>
                        <a:rPr lang="en-US" sz="2000" u="none" strike="noStrike">
                          <a:effectLst/>
                        </a:rPr>
                        <a:t>Jack</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18.3333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0.2895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1580.53</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15713300"/>
                  </a:ext>
                </a:extLst>
              </a:tr>
              <a:tr h="339719">
                <a:tc>
                  <a:txBody>
                    <a:bodyPr/>
                    <a:lstStyle/>
                    <a:p>
                      <a:pPr algn="l" fontAlgn="b"/>
                      <a:r>
                        <a:rPr lang="en-US" sz="2000" u="none" strike="noStrike">
                          <a:effectLst/>
                        </a:rPr>
                        <a:t>Barb</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50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23.3333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0.3684</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2011.58</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9863133"/>
                  </a:ext>
                </a:extLst>
              </a:tr>
              <a:tr h="339719">
                <a:tc>
                  <a:txBody>
                    <a:bodyPr/>
                    <a:lstStyle/>
                    <a:p>
                      <a:pPr algn="l" fontAlgn="b"/>
                      <a:r>
                        <a:rPr lang="en-US" sz="2000" u="none" strike="noStrike">
                          <a:effectLst/>
                        </a:rPr>
                        <a:t>Raul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21.6667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0.3421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1867.89</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67705338"/>
                  </a:ext>
                </a:extLst>
              </a:tr>
              <a:tr h="339719">
                <a:tc>
                  <a:txBody>
                    <a:bodyPr/>
                    <a:lstStyle/>
                    <a:p>
                      <a:pPr algn="l" fontAlgn="b"/>
                      <a:r>
                        <a:rPr lang="en-US" sz="2000" u="none" strike="noStrike">
                          <a:effectLst/>
                        </a:rPr>
                        <a:t>Total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63.3333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1.0000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5460.00</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8980824"/>
                  </a:ext>
                </a:extLst>
              </a:tr>
              <a:tr h="339719">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4325768"/>
                  </a:ext>
                </a:extLst>
              </a:tr>
              <a:tr h="339719">
                <a:tc>
                  <a:txBody>
                    <a:bodyPr/>
                    <a:lstStyle/>
                    <a:p>
                      <a:pPr algn="r" fontAlgn="b"/>
                      <a:r>
                        <a:rPr lang="en-US" sz="2000" u="none" strike="noStrike">
                          <a:effectLst/>
                        </a:rPr>
                        <a:t>July 31, 2018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2211808"/>
                  </a:ext>
                </a:extLst>
              </a:tr>
              <a:tr h="339719">
                <a:tc>
                  <a:txBody>
                    <a:bodyPr/>
                    <a:lstStyle/>
                    <a:p>
                      <a:pPr algn="l" fontAlgn="b"/>
                      <a:r>
                        <a:rPr lang="en-US" sz="2000" u="none" strike="noStrike">
                          <a:effectLst/>
                        </a:rPr>
                        <a:t>Loaves Sold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1820</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gridSpan="4">
                  <a:txBody>
                    <a:bodyPr/>
                    <a:lstStyle/>
                    <a:p>
                      <a:pPr algn="l" fontAlgn="b"/>
                      <a:r>
                        <a:rPr lang="en-US" sz="2000" u="none" strike="noStrike" dirty="0">
                          <a:effectLst/>
                        </a:rPr>
                        <a:t>Assumes 70 loaves sold per day and the bakery is open Mon-Sat</a:t>
                      </a:r>
                      <a:endParaRPr lang="en-US" sz="20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4236197"/>
                  </a:ext>
                </a:extLst>
              </a:tr>
              <a:tr h="339719">
                <a:tc>
                  <a:txBody>
                    <a:bodyPr/>
                    <a:lstStyle/>
                    <a:p>
                      <a:pPr algn="l" fontAlgn="b"/>
                      <a:r>
                        <a:rPr lang="en-US" sz="2000" u="none" strike="noStrike">
                          <a:effectLst/>
                        </a:rPr>
                        <a:t>Price Per Loaf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49716269"/>
                  </a:ext>
                </a:extLst>
              </a:tr>
              <a:tr h="339719">
                <a:tc>
                  <a:txBody>
                    <a:bodyPr/>
                    <a:lstStyle/>
                    <a:p>
                      <a:pPr algn="l" fontAlgn="b"/>
                      <a:r>
                        <a:rPr lang="en-US" sz="2000" u="none" strike="noStrike">
                          <a:effectLst/>
                        </a:rPr>
                        <a:t>Revenue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5460.00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6787632"/>
                  </a:ext>
                </a:extLst>
              </a:tr>
            </a:tbl>
          </a:graphicData>
        </a:graphic>
      </p:graphicFrame>
      <p:sp>
        <p:nvSpPr>
          <p:cNvPr id="3" name="TextBox 2">
            <a:extLst>
              <a:ext uri="{FF2B5EF4-FFF2-40B4-BE49-F238E27FC236}">
                <a16:creationId xmlns:a16="http://schemas.microsoft.com/office/drawing/2014/main" id="{97A59548-9816-4DC0-A271-EE6886ADE8F0}"/>
              </a:ext>
            </a:extLst>
          </p:cNvPr>
          <p:cNvSpPr txBox="1"/>
          <p:nvPr/>
        </p:nvSpPr>
        <p:spPr>
          <a:xfrm>
            <a:off x="1704508" y="195309"/>
            <a:ext cx="8148384" cy="646331"/>
          </a:xfrm>
          <a:prstGeom prst="rect">
            <a:avLst/>
          </a:prstGeom>
          <a:noFill/>
        </p:spPr>
        <p:txBody>
          <a:bodyPr wrap="none" rtlCol="0">
            <a:spAutoFit/>
          </a:bodyPr>
          <a:lstStyle/>
          <a:p>
            <a:r>
              <a:rPr lang="en-US" sz="3600" dirty="0"/>
              <a:t>Let’s Have a Closer Look at This Allocation</a:t>
            </a:r>
          </a:p>
        </p:txBody>
      </p:sp>
      <p:sp>
        <p:nvSpPr>
          <p:cNvPr id="4" name="TextBox 3">
            <a:extLst>
              <a:ext uri="{FF2B5EF4-FFF2-40B4-BE49-F238E27FC236}">
                <a16:creationId xmlns:a16="http://schemas.microsoft.com/office/drawing/2014/main" id="{644CE1DD-8434-4CB0-8112-F461BA0A9110}"/>
              </a:ext>
            </a:extLst>
          </p:cNvPr>
          <p:cNvSpPr txBox="1"/>
          <p:nvPr/>
        </p:nvSpPr>
        <p:spPr>
          <a:xfrm>
            <a:off x="1296139" y="4721694"/>
            <a:ext cx="9593652" cy="1200329"/>
          </a:xfrm>
          <a:prstGeom prst="rect">
            <a:avLst/>
          </a:prstGeom>
          <a:noFill/>
        </p:spPr>
        <p:txBody>
          <a:bodyPr wrap="none" rtlCol="0">
            <a:spAutoFit/>
          </a:bodyPr>
          <a:lstStyle/>
          <a:p>
            <a:r>
              <a:rPr lang="en-US" sz="2400" dirty="0"/>
              <a:t>For Barb, as an example:	Allocation Basis = (10/3) + (50/3) + (10/3) = 23.3333</a:t>
            </a:r>
          </a:p>
          <a:p>
            <a:r>
              <a:rPr lang="en-US" sz="2400" dirty="0"/>
              <a:t>							Allocation Factor = 23.3333/63.3333 = 0.3684</a:t>
            </a:r>
          </a:p>
          <a:p>
            <a:r>
              <a:rPr lang="en-US" sz="2400" dirty="0"/>
              <a:t>							Revenue Share = 0.3684 x $5460 = $2011.58</a:t>
            </a:r>
          </a:p>
        </p:txBody>
      </p:sp>
      <p:sp>
        <p:nvSpPr>
          <p:cNvPr id="5" name="TextBox 4">
            <a:extLst>
              <a:ext uri="{FF2B5EF4-FFF2-40B4-BE49-F238E27FC236}">
                <a16:creationId xmlns:a16="http://schemas.microsoft.com/office/drawing/2014/main" id="{406374C9-2A27-4731-8C2C-25D503C09095}"/>
              </a:ext>
            </a:extLst>
          </p:cNvPr>
          <p:cNvSpPr txBox="1"/>
          <p:nvPr/>
        </p:nvSpPr>
        <p:spPr>
          <a:xfrm>
            <a:off x="5157926" y="6163455"/>
            <a:ext cx="6761374" cy="461665"/>
          </a:xfrm>
          <a:prstGeom prst="rect">
            <a:avLst/>
          </a:prstGeom>
          <a:noFill/>
        </p:spPr>
        <p:txBody>
          <a:bodyPr wrap="square" rtlCol="0">
            <a:spAutoFit/>
          </a:bodyPr>
          <a:lstStyle/>
          <a:p>
            <a:r>
              <a:rPr lang="en-US" sz="2400" dirty="0"/>
              <a:t>Is this allocation complete?  Consistent?  Equitable?</a:t>
            </a:r>
          </a:p>
        </p:txBody>
      </p:sp>
    </p:spTree>
    <p:extLst>
      <p:ext uri="{BB962C8B-B14F-4D97-AF65-F5344CB8AC3E}">
        <p14:creationId xmlns:p14="http://schemas.microsoft.com/office/powerpoint/2010/main" val="40937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319F5A-CA72-4A51-8E25-23E2CF7FAACB}"/>
              </a:ext>
            </a:extLst>
          </p:cNvPr>
          <p:cNvSpPr txBox="1"/>
          <p:nvPr/>
        </p:nvSpPr>
        <p:spPr>
          <a:xfrm>
            <a:off x="1704508" y="195309"/>
            <a:ext cx="7627857" cy="646331"/>
          </a:xfrm>
          <a:prstGeom prst="rect">
            <a:avLst/>
          </a:prstGeom>
          <a:noFill/>
        </p:spPr>
        <p:txBody>
          <a:bodyPr wrap="none" rtlCol="0">
            <a:spAutoFit/>
          </a:bodyPr>
          <a:lstStyle/>
          <a:p>
            <a:r>
              <a:rPr lang="en-US" sz="3600" dirty="0"/>
              <a:t>Valuation of Oil and Gas is Complicated</a:t>
            </a:r>
          </a:p>
        </p:txBody>
      </p:sp>
      <p:sp>
        <p:nvSpPr>
          <p:cNvPr id="3" name="TextBox 2">
            <a:extLst>
              <a:ext uri="{FF2B5EF4-FFF2-40B4-BE49-F238E27FC236}">
                <a16:creationId xmlns:a16="http://schemas.microsoft.com/office/drawing/2014/main" id="{9CBBB6F8-F034-4632-A6FA-D1AA741F9FFB}"/>
              </a:ext>
            </a:extLst>
          </p:cNvPr>
          <p:cNvSpPr txBox="1"/>
          <p:nvPr/>
        </p:nvSpPr>
        <p:spPr>
          <a:xfrm>
            <a:off x="1811044" y="985421"/>
            <a:ext cx="6378669" cy="3046988"/>
          </a:xfrm>
          <a:prstGeom prst="rect">
            <a:avLst/>
          </a:prstGeom>
          <a:noFill/>
        </p:spPr>
        <p:txBody>
          <a:bodyPr wrap="none" rtlCol="0">
            <a:spAutoFit/>
          </a:bodyPr>
          <a:lstStyle/>
          <a:p>
            <a:pPr marL="457200" indent="-457200">
              <a:buFont typeface="+mj-lt"/>
              <a:buAutoNum type="alphaUcPeriod"/>
            </a:pPr>
            <a:r>
              <a:rPr lang="en-US" sz="2400" dirty="0"/>
              <a:t>Quantity</a:t>
            </a:r>
          </a:p>
          <a:p>
            <a:pPr marL="971550" lvl="1" indent="-514350">
              <a:buFont typeface="+mj-lt"/>
              <a:buAutoNum type="romanLcPeriod"/>
            </a:pPr>
            <a:r>
              <a:rPr lang="en-US" sz="2400" dirty="0"/>
              <a:t>Oil shrinkage due to flash gas</a:t>
            </a:r>
          </a:p>
          <a:p>
            <a:pPr marL="971550" lvl="1" indent="-514350">
              <a:buFont typeface="+mj-lt"/>
              <a:buAutoNum type="romanLcPeriod"/>
            </a:pPr>
            <a:r>
              <a:rPr lang="en-US" sz="2400" dirty="0"/>
              <a:t>Gas volume changes due to pressure base</a:t>
            </a:r>
          </a:p>
          <a:p>
            <a:pPr marL="514350" indent="-514350">
              <a:buFont typeface="+mj-lt"/>
              <a:buAutoNum type="alphaUcPeriod"/>
            </a:pPr>
            <a:r>
              <a:rPr lang="en-US" sz="2400" dirty="0"/>
              <a:t>Quality</a:t>
            </a:r>
          </a:p>
          <a:p>
            <a:pPr marL="971550" lvl="1" indent="-514350">
              <a:buFont typeface="+mj-lt"/>
              <a:buAutoNum type="romanLcPeriod"/>
            </a:pPr>
            <a:r>
              <a:rPr lang="en-US" sz="2400" dirty="0"/>
              <a:t>Oil gravity</a:t>
            </a:r>
          </a:p>
          <a:p>
            <a:pPr marL="971550" lvl="1" indent="-514350">
              <a:buFont typeface="+mj-lt"/>
              <a:buAutoNum type="romanLcPeriod"/>
            </a:pPr>
            <a:r>
              <a:rPr lang="en-US" sz="2400" dirty="0"/>
              <a:t>Oil BS&amp;W content</a:t>
            </a:r>
          </a:p>
          <a:p>
            <a:pPr marL="971550" lvl="1" indent="-514350">
              <a:buFont typeface="+mj-lt"/>
              <a:buAutoNum type="romanLcPeriod"/>
            </a:pPr>
            <a:r>
              <a:rPr lang="en-US" sz="2400" dirty="0"/>
              <a:t>Gas heating value</a:t>
            </a:r>
          </a:p>
          <a:p>
            <a:pPr marL="971550" lvl="1" indent="-514350">
              <a:buFont typeface="+mj-lt"/>
              <a:buAutoNum type="romanLcPeriod"/>
            </a:pPr>
            <a:r>
              <a:rPr lang="en-US" sz="2400" dirty="0"/>
              <a:t>Gas composition</a:t>
            </a:r>
          </a:p>
        </p:txBody>
      </p:sp>
      <p:sp>
        <p:nvSpPr>
          <p:cNvPr id="4" name="TextBox 3">
            <a:extLst>
              <a:ext uri="{FF2B5EF4-FFF2-40B4-BE49-F238E27FC236}">
                <a16:creationId xmlns:a16="http://schemas.microsoft.com/office/drawing/2014/main" id="{AA89E222-3564-49C6-976F-39972CE817EA}"/>
              </a:ext>
            </a:extLst>
          </p:cNvPr>
          <p:cNvSpPr txBox="1"/>
          <p:nvPr/>
        </p:nvSpPr>
        <p:spPr>
          <a:xfrm>
            <a:off x="6038295" y="4362621"/>
            <a:ext cx="5662474" cy="1938992"/>
          </a:xfrm>
          <a:prstGeom prst="rect">
            <a:avLst/>
          </a:prstGeom>
          <a:noFill/>
        </p:spPr>
        <p:txBody>
          <a:bodyPr wrap="square" rtlCol="0">
            <a:spAutoFit/>
          </a:bodyPr>
          <a:lstStyle/>
          <a:p>
            <a:r>
              <a:rPr lang="en-US" sz="2400" dirty="0"/>
              <a:t>We can typically correct quantity issues by reporting volumes at standard conditions</a:t>
            </a:r>
          </a:p>
          <a:p>
            <a:endParaRPr lang="en-US" sz="2400" dirty="0"/>
          </a:p>
          <a:p>
            <a:r>
              <a:rPr lang="en-US" sz="2400" dirty="0"/>
              <a:t>Quality issues must often be explicitly addressed in an allocation methodology</a:t>
            </a:r>
          </a:p>
        </p:txBody>
      </p:sp>
    </p:spTree>
    <p:extLst>
      <p:ext uri="{BB962C8B-B14F-4D97-AF65-F5344CB8AC3E}">
        <p14:creationId xmlns:p14="http://schemas.microsoft.com/office/powerpoint/2010/main" val="207469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D9491B-681F-42F4-B2A4-8EA59A1D8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5708"/>
            <a:ext cx="12192000" cy="5876393"/>
          </a:xfrm>
          <a:prstGeom prst="rect">
            <a:avLst/>
          </a:prstGeom>
        </p:spPr>
      </p:pic>
      <p:sp>
        <p:nvSpPr>
          <p:cNvPr id="4" name="TextBox 3">
            <a:extLst>
              <a:ext uri="{FF2B5EF4-FFF2-40B4-BE49-F238E27FC236}">
                <a16:creationId xmlns:a16="http://schemas.microsoft.com/office/drawing/2014/main" id="{6766DCA5-8450-4F80-AB5F-D335C9812F84}"/>
              </a:ext>
            </a:extLst>
          </p:cNvPr>
          <p:cNvSpPr txBox="1"/>
          <p:nvPr/>
        </p:nvSpPr>
        <p:spPr>
          <a:xfrm>
            <a:off x="2911876" y="2352577"/>
            <a:ext cx="8522654" cy="461665"/>
          </a:xfrm>
          <a:prstGeom prst="rect">
            <a:avLst/>
          </a:prstGeom>
          <a:noFill/>
        </p:spPr>
        <p:txBody>
          <a:bodyPr wrap="none" rtlCol="0">
            <a:spAutoFit/>
          </a:bodyPr>
          <a:lstStyle/>
          <a:p>
            <a:r>
              <a:rPr lang="en-US" sz="2400" dirty="0"/>
              <a:t>This multiphase well stream flow of 1000 bpd at 150 F &amp; 2000 psia </a:t>
            </a:r>
          </a:p>
        </p:txBody>
      </p:sp>
      <p:sp>
        <p:nvSpPr>
          <p:cNvPr id="5" name="TextBox 4">
            <a:extLst>
              <a:ext uri="{FF2B5EF4-FFF2-40B4-BE49-F238E27FC236}">
                <a16:creationId xmlns:a16="http://schemas.microsoft.com/office/drawing/2014/main" id="{AC5076AE-149C-4477-8BBD-5001F404A35F}"/>
              </a:ext>
            </a:extLst>
          </p:cNvPr>
          <p:cNvSpPr txBox="1"/>
          <p:nvPr/>
        </p:nvSpPr>
        <p:spPr>
          <a:xfrm>
            <a:off x="1704508" y="195309"/>
            <a:ext cx="10331739" cy="646331"/>
          </a:xfrm>
          <a:prstGeom prst="rect">
            <a:avLst/>
          </a:prstGeom>
          <a:noFill/>
        </p:spPr>
        <p:txBody>
          <a:bodyPr wrap="none" rtlCol="0">
            <a:spAutoFit/>
          </a:bodyPr>
          <a:lstStyle/>
          <a:p>
            <a:r>
              <a:rPr lang="en-US" sz="3600" dirty="0"/>
              <a:t>Example of Quantity Correction: Flashing of Crude Oil</a:t>
            </a:r>
          </a:p>
        </p:txBody>
      </p:sp>
      <p:sp>
        <p:nvSpPr>
          <p:cNvPr id="6" name="TextBox 5">
            <a:extLst>
              <a:ext uri="{FF2B5EF4-FFF2-40B4-BE49-F238E27FC236}">
                <a16:creationId xmlns:a16="http://schemas.microsoft.com/office/drawing/2014/main" id="{5FE5439C-F1F6-405D-B848-3C43F80FED65}"/>
              </a:ext>
            </a:extLst>
          </p:cNvPr>
          <p:cNvSpPr txBox="1"/>
          <p:nvPr/>
        </p:nvSpPr>
        <p:spPr>
          <a:xfrm>
            <a:off x="2911876" y="5514510"/>
            <a:ext cx="8814615" cy="1046440"/>
          </a:xfrm>
          <a:prstGeom prst="rect">
            <a:avLst/>
          </a:prstGeom>
          <a:noFill/>
        </p:spPr>
        <p:txBody>
          <a:bodyPr wrap="square" rtlCol="0">
            <a:spAutoFit/>
          </a:bodyPr>
          <a:lstStyle/>
          <a:p>
            <a:r>
              <a:rPr lang="en-US" sz="2400" dirty="0"/>
              <a:t>would yield only 365 bpd of oil in a hypothetical* single stage of separation at stock tank conditions.  What happened?</a:t>
            </a:r>
          </a:p>
          <a:p>
            <a:r>
              <a:rPr lang="en-US" sz="1400" dirty="0"/>
              <a:t>* This is an overly simplified facility representation used to illustrate how much oil can shrink after high pressure drops</a:t>
            </a:r>
          </a:p>
        </p:txBody>
      </p:sp>
    </p:spTree>
    <p:extLst>
      <p:ext uri="{BB962C8B-B14F-4D97-AF65-F5344CB8AC3E}">
        <p14:creationId xmlns:p14="http://schemas.microsoft.com/office/powerpoint/2010/main" val="2988208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5076AE-149C-4477-8BBD-5001F404A35F}"/>
              </a:ext>
            </a:extLst>
          </p:cNvPr>
          <p:cNvSpPr txBox="1"/>
          <p:nvPr/>
        </p:nvSpPr>
        <p:spPr>
          <a:xfrm>
            <a:off x="1704508" y="195309"/>
            <a:ext cx="10331739" cy="646331"/>
          </a:xfrm>
          <a:prstGeom prst="rect">
            <a:avLst/>
          </a:prstGeom>
          <a:noFill/>
        </p:spPr>
        <p:txBody>
          <a:bodyPr wrap="none" rtlCol="0">
            <a:spAutoFit/>
          </a:bodyPr>
          <a:lstStyle/>
          <a:p>
            <a:r>
              <a:rPr lang="en-US" sz="3600" dirty="0"/>
              <a:t>Example of Quantity Correction: Flashing of Crude Oil</a:t>
            </a:r>
          </a:p>
        </p:txBody>
      </p:sp>
      <p:pic>
        <p:nvPicPr>
          <p:cNvPr id="8" name="Picture 7">
            <a:extLst>
              <a:ext uri="{FF2B5EF4-FFF2-40B4-BE49-F238E27FC236}">
                <a16:creationId xmlns:a16="http://schemas.microsoft.com/office/drawing/2014/main" id="{CBCA1916-D945-432B-91D3-561F1CBD8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5972"/>
            <a:ext cx="12192000" cy="5835874"/>
          </a:xfrm>
          <a:prstGeom prst="rect">
            <a:avLst/>
          </a:prstGeom>
        </p:spPr>
      </p:pic>
      <p:sp>
        <p:nvSpPr>
          <p:cNvPr id="9" name="TextBox 8">
            <a:extLst>
              <a:ext uri="{FF2B5EF4-FFF2-40B4-BE49-F238E27FC236}">
                <a16:creationId xmlns:a16="http://schemas.microsoft.com/office/drawing/2014/main" id="{8CAD2907-78F5-4D0B-8F64-CB9A3F0CFE37}"/>
              </a:ext>
            </a:extLst>
          </p:cNvPr>
          <p:cNvSpPr txBox="1"/>
          <p:nvPr/>
        </p:nvSpPr>
        <p:spPr>
          <a:xfrm>
            <a:off x="2911876" y="2352577"/>
            <a:ext cx="6541727" cy="461665"/>
          </a:xfrm>
          <a:prstGeom prst="rect">
            <a:avLst/>
          </a:prstGeom>
          <a:noFill/>
        </p:spPr>
        <p:txBody>
          <a:bodyPr wrap="none" rtlCol="0">
            <a:spAutoFit/>
          </a:bodyPr>
          <a:lstStyle/>
          <a:p>
            <a:r>
              <a:rPr lang="en-US" sz="2400" dirty="0"/>
              <a:t>The remainder of the fluid is evolved as flash gas</a:t>
            </a:r>
          </a:p>
        </p:txBody>
      </p:sp>
      <p:sp>
        <p:nvSpPr>
          <p:cNvPr id="10" name="TextBox 9">
            <a:extLst>
              <a:ext uri="{FF2B5EF4-FFF2-40B4-BE49-F238E27FC236}">
                <a16:creationId xmlns:a16="http://schemas.microsoft.com/office/drawing/2014/main" id="{3C65AD01-C195-4E82-A985-6910A07F3151}"/>
              </a:ext>
            </a:extLst>
          </p:cNvPr>
          <p:cNvSpPr txBox="1"/>
          <p:nvPr/>
        </p:nvSpPr>
        <p:spPr>
          <a:xfrm>
            <a:off x="8185212" y="4626741"/>
            <a:ext cx="4006788" cy="830997"/>
          </a:xfrm>
          <a:prstGeom prst="rect">
            <a:avLst/>
          </a:prstGeom>
          <a:noFill/>
        </p:spPr>
        <p:txBody>
          <a:bodyPr wrap="square" rtlCol="0">
            <a:spAutoFit/>
          </a:bodyPr>
          <a:lstStyle/>
          <a:p>
            <a:r>
              <a:rPr lang="en-US" sz="2400" dirty="0"/>
              <a:t>Gas Flow = 600 </a:t>
            </a:r>
            <a:r>
              <a:rPr lang="en-US" sz="2400" dirty="0" err="1"/>
              <a:t>Mcf</a:t>
            </a:r>
            <a:r>
              <a:rPr lang="en-US" sz="2400" dirty="0"/>
              <a:t>/d</a:t>
            </a:r>
          </a:p>
          <a:p>
            <a:r>
              <a:rPr lang="en-US" sz="2400" dirty="0"/>
              <a:t>(1 ft</a:t>
            </a:r>
            <a:r>
              <a:rPr lang="en-US" sz="2400" baseline="30000" dirty="0"/>
              <a:t>3</a:t>
            </a:r>
            <a:r>
              <a:rPr lang="en-US" sz="2400" dirty="0"/>
              <a:t> = 0.17811 </a:t>
            </a:r>
            <a:r>
              <a:rPr lang="en-US" sz="2400" dirty="0" err="1"/>
              <a:t>bbl</a:t>
            </a:r>
            <a:r>
              <a:rPr lang="en-US" sz="2400" dirty="0"/>
              <a:t>)</a:t>
            </a:r>
            <a:endParaRPr lang="en-US" sz="1400" dirty="0"/>
          </a:p>
        </p:txBody>
      </p:sp>
      <p:cxnSp>
        <p:nvCxnSpPr>
          <p:cNvPr id="12" name="Straight Arrow Connector 11">
            <a:extLst>
              <a:ext uri="{FF2B5EF4-FFF2-40B4-BE49-F238E27FC236}">
                <a16:creationId xmlns:a16="http://schemas.microsoft.com/office/drawing/2014/main" id="{F7E44D6E-56F6-42D8-A317-70D1B672F406}"/>
              </a:ext>
            </a:extLst>
          </p:cNvPr>
          <p:cNvCxnSpPr>
            <a:cxnSpLocks/>
            <a:stCxn id="10" idx="0"/>
          </p:cNvCxnSpPr>
          <p:nvPr/>
        </p:nvCxnSpPr>
        <p:spPr>
          <a:xfrm flipV="1">
            <a:off x="10188606" y="4287915"/>
            <a:ext cx="748683" cy="33882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622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6D809-317B-422E-B859-C06DBCBBD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983" y="15745"/>
            <a:ext cx="8925017" cy="6842256"/>
          </a:xfrm>
          <a:prstGeom prst="rect">
            <a:avLst/>
          </a:prstGeom>
        </p:spPr>
      </p:pic>
      <p:sp>
        <p:nvSpPr>
          <p:cNvPr id="4" name="TextBox 3">
            <a:extLst>
              <a:ext uri="{FF2B5EF4-FFF2-40B4-BE49-F238E27FC236}">
                <a16:creationId xmlns:a16="http://schemas.microsoft.com/office/drawing/2014/main" id="{34ED0C06-8807-4463-B62E-5FC3B1FA641E}"/>
              </a:ext>
            </a:extLst>
          </p:cNvPr>
          <p:cNvSpPr txBox="1"/>
          <p:nvPr/>
        </p:nvSpPr>
        <p:spPr>
          <a:xfrm>
            <a:off x="1747567" y="187646"/>
            <a:ext cx="2904333" cy="646331"/>
          </a:xfrm>
          <a:prstGeom prst="rect">
            <a:avLst/>
          </a:prstGeom>
          <a:noFill/>
        </p:spPr>
        <p:txBody>
          <a:bodyPr wrap="square" rtlCol="0">
            <a:spAutoFit/>
          </a:bodyPr>
          <a:lstStyle/>
          <a:p>
            <a:r>
              <a:rPr lang="en-US" sz="3600" dirty="0"/>
              <a:t>Let’s Allocate!</a:t>
            </a:r>
          </a:p>
        </p:txBody>
      </p:sp>
    </p:spTree>
    <p:extLst>
      <p:ext uri="{BB962C8B-B14F-4D97-AF65-F5344CB8AC3E}">
        <p14:creationId xmlns:p14="http://schemas.microsoft.com/office/powerpoint/2010/main" val="15331650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1665</TotalTime>
  <Words>2342</Words>
  <Application>Microsoft Office PowerPoint</Application>
  <PresentationFormat>Widescreen</PresentationFormat>
  <Paragraphs>544</Paragraphs>
  <Slides>33</Slides>
  <Notes>1</Notes>
  <HiddenSlides>2</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Cambria Math</vt:lpstr>
      <vt:lpstr>Corbel</vt:lpstr>
      <vt:lpstr>Script MT Bold</vt:lpstr>
      <vt:lpstr>Symbol</vt:lpstr>
      <vt:lpstr>Parallax</vt:lpstr>
      <vt:lpstr>Introduction to Oil and Gas Allocation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Oil and Gas Allocation</dc:title>
  <dc:creator>Tom Ortiz</dc:creator>
  <cp:lastModifiedBy>Tom Ortiz</cp:lastModifiedBy>
  <cp:revision>227</cp:revision>
  <dcterms:created xsi:type="dcterms:W3CDTF">2018-07-16T14:30:55Z</dcterms:created>
  <dcterms:modified xsi:type="dcterms:W3CDTF">2018-07-20T20:39:35Z</dcterms:modified>
</cp:coreProperties>
</file>